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5" r:id="rId2"/>
    <p:sldId id="259" r:id="rId3"/>
    <p:sldId id="290" r:id="rId4"/>
    <p:sldId id="291" r:id="rId5"/>
    <p:sldId id="292" r:id="rId6"/>
    <p:sldId id="293" r:id="rId7"/>
    <p:sldId id="311" r:id="rId8"/>
    <p:sldId id="309" r:id="rId9"/>
    <p:sldId id="312" r:id="rId10"/>
    <p:sldId id="294" r:id="rId11"/>
    <p:sldId id="295" r:id="rId12"/>
    <p:sldId id="296" r:id="rId13"/>
    <p:sldId id="297" r:id="rId14"/>
    <p:sldId id="298" r:id="rId15"/>
    <p:sldId id="299" r:id="rId16"/>
    <p:sldId id="314" r:id="rId17"/>
    <p:sldId id="302" r:id="rId18"/>
    <p:sldId id="303" r:id="rId19"/>
    <p:sldId id="315" r:id="rId20"/>
    <p:sldId id="304" r:id="rId21"/>
    <p:sldId id="306" r:id="rId22"/>
    <p:sldId id="313" r:id="rId23"/>
    <p:sldId id="307" r:id="rId24"/>
    <p:sldId id="308" r:id="rId25"/>
    <p:sldId id="286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46507-12B1-C849-B1DA-9CDC5B129F55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586DB0DF-0BB6-5D42-80F8-588282B6FF55}">
      <dgm:prSet phldrT="[Text]" phldr="1" custT="1"/>
      <dgm:spPr/>
      <dgm:t>
        <a:bodyPr/>
        <a:lstStyle/>
        <a:p>
          <a:endParaRPr lang="en-GB" sz="1600">
            <a:latin typeface="Montserrat" pitchFamily="2" charset="77"/>
          </a:endParaRPr>
        </a:p>
      </dgm:t>
    </dgm:pt>
    <dgm:pt modelId="{67B5E1BC-7A15-F048-AA8B-D3FB12E75D87}" type="parTrans" cxnId="{79D321A6-7A60-6741-8890-E9A20ACDAD73}">
      <dgm:prSet/>
      <dgm:spPr/>
      <dgm:t>
        <a:bodyPr/>
        <a:lstStyle/>
        <a:p>
          <a:endParaRPr lang="en-GB"/>
        </a:p>
      </dgm:t>
    </dgm:pt>
    <dgm:pt modelId="{F5A01A86-CCF5-A04F-B4B0-7DFB76283F93}" type="sibTrans" cxnId="{79D321A6-7A60-6741-8890-E9A20ACDAD73}">
      <dgm:prSet/>
      <dgm:spPr/>
      <dgm:t>
        <a:bodyPr/>
        <a:lstStyle/>
        <a:p>
          <a:endParaRPr lang="en-GB"/>
        </a:p>
      </dgm:t>
    </dgm:pt>
    <dgm:pt modelId="{1B307460-9EB2-5F44-AA45-663DF7204A40}">
      <dgm:prSet phldrT="[Text]" phldr="1" custT="1"/>
      <dgm:spPr/>
      <dgm:t>
        <a:bodyPr/>
        <a:lstStyle/>
        <a:p>
          <a:endParaRPr lang="en-GB" sz="1600">
            <a:latin typeface="Montserrat" pitchFamily="2" charset="77"/>
          </a:endParaRPr>
        </a:p>
      </dgm:t>
    </dgm:pt>
    <dgm:pt modelId="{200EBE70-22F6-9646-8A9E-3357F6093590}" type="parTrans" cxnId="{2BB718B2-11BA-274B-9E44-0737E1A57863}">
      <dgm:prSet/>
      <dgm:spPr/>
      <dgm:t>
        <a:bodyPr/>
        <a:lstStyle/>
        <a:p>
          <a:endParaRPr lang="en-GB"/>
        </a:p>
      </dgm:t>
    </dgm:pt>
    <dgm:pt modelId="{AEC4E08B-7A96-6D4A-80B4-B7E851AE0118}" type="sibTrans" cxnId="{2BB718B2-11BA-274B-9E44-0737E1A57863}">
      <dgm:prSet/>
      <dgm:spPr/>
      <dgm:t>
        <a:bodyPr/>
        <a:lstStyle/>
        <a:p>
          <a:endParaRPr lang="en-GB"/>
        </a:p>
      </dgm:t>
    </dgm:pt>
    <dgm:pt modelId="{75FC0EF0-352F-5042-A897-891E75573D8C}">
      <dgm:prSet phldrT="[Text]" phldr="1" custT="1"/>
      <dgm:spPr/>
      <dgm:t>
        <a:bodyPr/>
        <a:lstStyle/>
        <a:p>
          <a:endParaRPr lang="en-GB" sz="1600" dirty="0">
            <a:latin typeface="Montserrat" pitchFamily="2" charset="77"/>
          </a:endParaRPr>
        </a:p>
      </dgm:t>
    </dgm:pt>
    <dgm:pt modelId="{A859E228-60D1-6640-BB81-6DCFB604A037}" type="parTrans" cxnId="{CBA27997-09CA-FF44-B558-AB40E3901942}">
      <dgm:prSet/>
      <dgm:spPr/>
      <dgm:t>
        <a:bodyPr/>
        <a:lstStyle/>
        <a:p>
          <a:endParaRPr lang="en-GB"/>
        </a:p>
      </dgm:t>
    </dgm:pt>
    <dgm:pt modelId="{AA654A90-3364-EC40-816C-22F65713FEDA}" type="sibTrans" cxnId="{CBA27997-09CA-FF44-B558-AB40E3901942}">
      <dgm:prSet/>
      <dgm:spPr/>
      <dgm:t>
        <a:bodyPr/>
        <a:lstStyle/>
        <a:p>
          <a:endParaRPr lang="en-GB"/>
        </a:p>
      </dgm:t>
    </dgm:pt>
    <dgm:pt modelId="{CB91D5E9-AB44-5A42-AFB6-95686A3B48CB}" type="pres">
      <dgm:prSet presAssocID="{05246507-12B1-C849-B1DA-9CDC5B129F55}" presName="Name0" presStyleCnt="0">
        <dgm:presLayoutVars>
          <dgm:chMax val="21"/>
          <dgm:chPref val="21"/>
        </dgm:presLayoutVars>
      </dgm:prSet>
      <dgm:spPr/>
    </dgm:pt>
    <dgm:pt modelId="{F5156531-C9FC-9D4C-9C07-4A70111AA946}" type="pres">
      <dgm:prSet presAssocID="{586DB0DF-0BB6-5D42-80F8-588282B6FF55}" presName="text1" presStyleCnt="0"/>
      <dgm:spPr/>
    </dgm:pt>
    <dgm:pt modelId="{6B4BE09A-FB1E-C349-A00E-7308C36A1C3E}" type="pres">
      <dgm:prSet presAssocID="{586DB0DF-0BB6-5D42-80F8-588282B6FF5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DEF1108-A491-E941-8571-88DA7AE72848}" type="pres">
      <dgm:prSet presAssocID="{586DB0DF-0BB6-5D42-80F8-588282B6FF55}" presName="textaccent1" presStyleCnt="0"/>
      <dgm:spPr/>
    </dgm:pt>
    <dgm:pt modelId="{6E0F6F3B-38DC-B544-9583-A0382647B8D6}" type="pres">
      <dgm:prSet presAssocID="{586DB0DF-0BB6-5D42-80F8-588282B6FF55}" presName="accentRepeatNode" presStyleLbl="solidAlignAcc1" presStyleIdx="0" presStyleCnt="6"/>
      <dgm:spPr/>
    </dgm:pt>
    <dgm:pt modelId="{9A96A085-B291-554C-8955-70F143AC0591}" type="pres">
      <dgm:prSet presAssocID="{F5A01A86-CCF5-A04F-B4B0-7DFB76283F93}" presName="image1" presStyleCnt="0"/>
      <dgm:spPr/>
    </dgm:pt>
    <dgm:pt modelId="{D01D7BB7-B17F-C04A-997E-00881CD1C4F2}" type="pres">
      <dgm:prSet presAssocID="{F5A01A86-CCF5-A04F-B4B0-7DFB76283F93}" presName="imageRepeatNode" presStyleLbl="alignAcc1" presStyleIdx="0" presStyleCnt="3"/>
      <dgm:spPr/>
    </dgm:pt>
    <dgm:pt modelId="{0346B9C0-A801-A54E-A9E6-69651283AC4F}" type="pres">
      <dgm:prSet presAssocID="{F5A01A86-CCF5-A04F-B4B0-7DFB76283F93}" presName="imageaccent1" presStyleCnt="0"/>
      <dgm:spPr/>
    </dgm:pt>
    <dgm:pt modelId="{6BC3B71B-FB6B-3F43-8BDB-54FE638FD94D}" type="pres">
      <dgm:prSet presAssocID="{F5A01A86-CCF5-A04F-B4B0-7DFB76283F93}" presName="accentRepeatNode" presStyleLbl="solidAlignAcc1" presStyleIdx="1" presStyleCnt="6"/>
      <dgm:spPr/>
    </dgm:pt>
    <dgm:pt modelId="{A43F945F-5D58-AB47-B46A-553951ECE15D}" type="pres">
      <dgm:prSet presAssocID="{1B307460-9EB2-5F44-AA45-663DF7204A40}" presName="text2" presStyleCnt="0"/>
      <dgm:spPr/>
    </dgm:pt>
    <dgm:pt modelId="{AD8D514E-B479-6746-9BA3-E1822E045C39}" type="pres">
      <dgm:prSet presAssocID="{1B307460-9EB2-5F44-AA45-663DF7204A4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4946C28-0193-9545-BDE9-029EB486A259}" type="pres">
      <dgm:prSet presAssocID="{1B307460-9EB2-5F44-AA45-663DF7204A40}" presName="textaccent2" presStyleCnt="0"/>
      <dgm:spPr/>
    </dgm:pt>
    <dgm:pt modelId="{C0D9CDF8-3E81-474F-BB08-2CAFB62F275B}" type="pres">
      <dgm:prSet presAssocID="{1B307460-9EB2-5F44-AA45-663DF7204A40}" presName="accentRepeatNode" presStyleLbl="solidAlignAcc1" presStyleIdx="2" presStyleCnt="6"/>
      <dgm:spPr/>
    </dgm:pt>
    <dgm:pt modelId="{B8BB509A-C031-7441-9BC9-45295EA76F4A}" type="pres">
      <dgm:prSet presAssocID="{AEC4E08B-7A96-6D4A-80B4-B7E851AE0118}" presName="image2" presStyleCnt="0"/>
      <dgm:spPr/>
    </dgm:pt>
    <dgm:pt modelId="{747C28F2-28A0-3B44-84E5-99CADBE1B4B1}" type="pres">
      <dgm:prSet presAssocID="{AEC4E08B-7A96-6D4A-80B4-B7E851AE0118}" presName="imageRepeatNode" presStyleLbl="alignAcc1" presStyleIdx="1" presStyleCnt="3"/>
      <dgm:spPr/>
    </dgm:pt>
    <dgm:pt modelId="{E818B066-5325-944D-B521-E2B5872C26E9}" type="pres">
      <dgm:prSet presAssocID="{AEC4E08B-7A96-6D4A-80B4-B7E851AE0118}" presName="imageaccent2" presStyleCnt="0"/>
      <dgm:spPr/>
    </dgm:pt>
    <dgm:pt modelId="{9735361C-40BF-D34E-A547-BE0B87A94712}" type="pres">
      <dgm:prSet presAssocID="{AEC4E08B-7A96-6D4A-80B4-B7E851AE0118}" presName="accentRepeatNode" presStyleLbl="solidAlignAcc1" presStyleIdx="3" presStyleCnt="6"/>
      <dgm:spPr/>
    </dgm:pt>
    <dgm:pt modelId="{25C47C22-6985-E846-A824-EAEBC04F82E4}" type="pres">
      <dgm:prSet presAssocID="{75FC0EF0-352F-5042-A897-891E75573D8C}" presName="text3" presStyleCnt="0"/>
      <dgm:spPr/>
    </dgm:pt>
    <dgm:pt modelId="{5B6CEBA7-8946-4548-A0FB-E482C58404DB}" type="pres">
      <dgm:prSet presAssocID="{75FC0EF0-352F-5042-A897-891E75573D8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6A3469A-69E5-AF45-B54A-FC07D83613EA}" type="pres">
      <dgm:prSet presAssocID="{75FC0EF0-352F-5042-A897-891E75573D8C}" presName="textaccent3" presStyleCnt="0"/>
      <dgm:spPr/>
    </dgm:pt>
    <dgm:pt modelId="{ADAA229C-9D8B-1A42-912C-87E2563E1FEA}" type="pres">
      <dgm:prSet presAssocID="{75FC0EF0-352F-5042-A897-891E75573D8C}" presName="accentRepeatNode" presStyleLbl="solidAlignAcc1" presStyleIdx="4" presStyleCnt="6"/>
      <dgm:spPr/>
    </dgm:pt>
    <dgm:pt modelId="{D6353013-6323-3141-961C-279FEEE55BC3}" type="pres">
      <dgm:prSet presAssocID="{AA654A90-3364-EC40-816C-22F65713FEDA}" presName="image3" presStyleCnt="0"/>
      <dgm:spPr/>
    </dgm:pt>
    <dgm:pt modelId="{3BA03BCF-FB37-2B4E-AFDD-89292F34663B}" type="pres">
      <dgm:prSet presAssocID="{AA654A90-3364-EC40-816C-22F65713FEDA}" presName="imageRepeatNode" presStyleLbl="alignAcc1" presStyleIdx="2" presStyleCnt="3"/>
      <dgm:spPr/>
    </dgm:pt>
    <dgm:pt modelId="{1DCC350A-3A45-004D-9868-8348C31971E2}" type="pres">
      <dgm:prSet presAssocID="{AA654A90-3364-EC40-816C-22F65713FEDA}" presName="imageaccent3" presStyleCnt="0"/>
      <dgm:spPr/>
    </dgm:pt>
    <dgm:pt modelId="{5E984EE9-EF02-3242-A460-1A8D2750D365}" type="pres">
      <dgm:prSet presAssocID="{AA654A90-3364-EC40-816C-22F65713FEDA}" presName="accentRepeatNode" presStyleLbl="solidAlignAcc1" presStyleIdx="5" presStyleCnt="6"/>
      <dgm:spPr/>
    </dgm:pt>
  </dgm:ptLst>
  <dgm:cxnLst>
    <dgm:cxn modelId="{4CC78B02-4D00-444E-995E-43401644B2B7}" type="presOf" srcId="{AEC4E08B-7A96-6D4A-80B4-B7E851AE0118}" destId="{747C28F2-28A0-3B44-84E5-99CADBE1B4B1}" srcOrd="0" destOrd="0" presId="urn:microsoft.com/office/officeart/2008/layout/HexagonCluster"/>
    <dgm:cxn modelId="{C335A50B-40C8-3240-A938-8AC37E29BC3D}" type="presOf" srcId="{1B307460-9EB2-5F44-AA45-663DF7204A40}" destId="{AD8D514E-B479-6746-9BA3-E1822E045C39}" srcOrd="0" destOrd="0" presId="urn:microsoft.com/office/officeart/2008/layout/HexagonCluster"/>
    <dgm:cxn modelId="{209D701F-5D20-7B4D-8D96-512FC112717E}" type="presOf" srcId="{F5A01A86-CCF5-A04F-B4B0-7DFB76283F93}" destId="{D01D7BB7-B17F-C04A-997E-00881CD1C4F2}" srcOrd="0" destOrd="0" presId="urn:microsoft.com/office/officeart/2008/layout/HexagonCluster"/>
    <dgm:cxn modelId="{503A1431-1DC6-1B46-B759-45BCA06CE8F1}" type="presOf" srcId="{AA654A90-3364-EC40-816C-22F65713FEDA}" destId="{3BA03BCF-FB37-2B4E-AFDD-89292F34663B}" srcOrd="0" destOrd="0" presId="urn:microsoft.com/office/officeart/2008/layout/HexagonCluster"/>
    <dgm:cxn modelId="{CBA27997-09CA-FF44-B558-AB40E3901942}" srcId="{05246507-12B1-C849-B1DA-9CDC5B129F55}" destId="{75FC0EF0-352F-5042-A897-891E75573D8C}" srcOrd="2" destOrd="0" parTransId="{A859E228-60D1-6640-BB81-6DCFB604A037}" sibTransId="{AA654A90-3364-EC40-816C-22F65713FEDA}"/>
    <dgm:cxn modelId="{79D321A6-7A60-6741-8890-E9A20ACDAD73}" srcId="{05246507-12B1-C849-B1DA-9CDC5B129F55}" destId="{586DB0DF-0BB6-5D42-80F8-588282B6FF55}" srcOrd="0" destOrd="0" parTransId="{67B5E1BC-7A15-F048-AA8B-D3FB12E75D87}" sibTransId="{F5A01A86-CCF5-A04F-B4B0-7DFB76283F93}"/>
    <dgm:cxn modelId="{1661B9A6-2F95-FC4D-A28E-7230EA0BD323}" type="presOf" srcId="{586DB0DF-0BB6-5D42-80F8-588282B6FF55}" destId="{6B4BE09A-FB1E-C349-A00E-7308C36A1C3E}" srcOrd="0" destOrd="0" presId="urn:microsoft.com/office/officeart/2008/layout/HexagonCluster"/>
    <dgm:cxn modelId="{2BB718B2-11BA-274B-9E44-0737E1A57863}" srcId="{05246507-12B1-C849-B1DA-9CDC5B129F55}" destId="{1B307460-9EB2-5F44-AA45-663DF7204A40}" srcOrd="1" destOrd="0" parTransId="{200EBE70-22F6-9646-8A9E-3357F6093590}" sibTransId="{AEC4E08B-7A96-6D4A-80B4-B7E851AE0118}"/>
    <dgm:cxn modelId="{31C9CFCA-6748-B24B-9597-4C58E565740C}" type="presOf" srcId="{75FC0EF0-352F-5042-A897-891E75573D8C}" destId="{5B6CEBA7-8946-4548-A0FB-E482C58404DB}" srcOrd="0" destOrd="0" presId="urn:microsoft.com/office/officeart/2008/layout/HexagonCluster"/>
    <dgm:cxn modelId="{979CABCD-2F05-D34A-BEBB-257947AD52CD}" type="presOf" srcId="{05246507-12B1-C849-B1DA-9CDC5B129F55}" destId="{CB91D5E9-AB44-5A42-AFB6-95686A3B48CB}" srcOrd="0" destOrd="0" presId="urn:microsoft.com/office/officeart/2008/layout/HexagonCluster"/>
    <dgm:cxn modelId="{B124DFEE-9950-0C4C-8FB7-6559BCFA61B5}" type="presParOf" srcId="{CB91D5E9-AB44-5A42-AFB6-95686A3B48CB}" destId="{F5156531-C9FC-9D4C-9C07-4A70111AA946}" srcOrd="0" destOrd="0" presId="urn:microsoft.com/office/officeart/2008/layout/HexagonCluster"/>
    <dgm:cxn modelId="{7C863116-9F8C-A44E-98A2-5FEC9274E993}" type="presParOf" srcId="{F5156531-C9FC-9D4C-9C07-4A70111AA946}" destId="{6B4BE09A-FB1E-C349-A00E-7308C36A1C3E}" srcOrd="0" destOrd="0" presId="urn:microsoft.com/office/officeart/2008/layout/HexagonCluster"/>
    <dgm:cxn modelId="{D6AC1D7E-D028-C64D-8293-4B592E8E4018}" type="presParOf" srcId="{CB91D5E9-AB44-5A42-AFB6-95686A3B48CB}" destId="{0DEF1108-A491-E941-8571-88DA7AE72848}" srcOrd="1" destOrd="0" presId="urn:microsoft.com/office/officeart/2008/layout/HexagonCluster"/>
    <dgm:cxn modelId="{6FAA5882-0AE3-A749-8A34-87B65E374904}" type="presParOf" srcId="{0DEF1108-A491-E941-8571-88DA7AE72848}" destId="{6E0F6F3B-38DC-B544-9583-A0382647B8D6}" srcOrd="0" destOrd="0" presId="urn:microsoft.com/office/officeart/2008/layout/HexagonCluster"/>
    <dgm:cxn modelId="{D942CABE-EF02-4D42-BD2E-19B733AC34F5}" type="presParOf" srcId="{CB91D5E9-AB44-5A42-AFB6-95686A3B48CB}" destId="{9A96A085-B291-554C-8955-70F143AC0591}" srcOrd="2" destOrd="0" presId="urn:microsoft.com/office/officeart/2008/layout/HexagonCluster"/>
    <dgm:cxn modelId="{E6AFF087-BC23-334A-949B-4756B92EEA14}" type="presParOf" srcId="{9A96A085-B291-554C-8955-70F143AC0591}" destId="{D01D7BB7-B17F-C04A-997E-00881CD1C4F2}" srcOrd="0" destOrd="0" presId="urn:microsoft.com/office/officeart/2008/layout/HexagonCluster"/>
    <dgm:cxn modelId="{B7C1E53D-A520-294A-9B2F-CA36DA2CC3B9}" type="presParOf" srcId="{CB91D5E9-AB44-5A42-AFB6-95686A3B48CB}" destId="{0346B9C0-A801-A54E-A9E6-69651283AC4F}" srcOrd="3" destOrd="0" presId="urn:microsoft.com/office/officeart/2008/layout/HexagonCluster"/>
    <dgm:cxn modelId="{2EBBC1A6-CF9F-A749-9645-84648AC814A9}" type="presParOf" srcId="{0346B9C0-A801-A54E-A9E6-69651283AC4F}" destId="{6BC3B71B-FB6B-3F43-8BDB-54FE638FD94D}" srcOrd="0" destOrd="0" presId="urn:microsoft.com/office/officeart/2008/layout/HexagonCluster"/>
    <dgm:cxn modelId="{70F17589-B391-F14A-BF71-211F24D334B6}" type="presParOf" srcId="{CB91D5E9-AB44-5A42-AFB6-95686A3B48CB}" destId="{A43F945F-5D58-AB47-B46A-553951ECE15D}" srcOrd="4" destOrd="0" presId="urn:microsoft.com/office/officeart/2008/layout/HexagonCluster"/>
    <dgm:cxn modelId="{316BBA3F-B5E7-C947-AD88-756B5A99108D}" type="presParOf" srcId="{A43F945F-5D58-AB47-B46A-553951ECE15D}" destId="{AD8D514E-B479-6746-9BA3-E1822E045C39}" srcOrd="0" destOrd="0" presId="urn:microsoft.com/office/officeart/2008/layout/HexagonCluster"/>
    <dgm:cxn modelId="{C35B7AFE-1844-B848-861D-DB19D247E442}" type="presParOf" srcId="{CB91D5E9-AB44-5A42-AFB6-95686A3B48CB}" destId="{74946C28-0193-9545-BDE9-029EB486A259}" srcOrd="5" destOrd="0" presId="urn:microsoft.com/office/officeart/2008/layout/HexagonCluster"/>
    <dgm:cxn modelId="{4E205EEB-1BE9-7C42-9E46-A43C557B5092}" type="presParOf" srcId="{74946C28-0193-9545-BDE9-029EB486A259}" destId="{C0D9CDF8-3E81-474F-BB08-2CAFB62F275B}" srcOrd="0" destOrd="0" presId="urn:microsoft.com/office/officeart/2008/layout/HexagonCluster"/>
    <dgm:cxn modelId="{03183FED-9D20-7349-BBF6-09C3BE25B54E}" type="presParOf" srcId="{CB91D5E9-AB44-5A42-AFB6-95686A3B48CB}" destId="{B8BB509A-C031-7441-9BC9-45295EA76F4A}" srcOrd="6" destOrd="0" presId="urn:microsoft.com/office/officeart/2008/layout/HexagonCluster"/>
    <dgm:cxn modelId="{6CF39A6F-1E75-564D-A73F-317F1DE20A27}" type="presParOf" srcId="{B8BB509A-C031-7441-9BC9-45295EA76F4A}" destId="{747C28F2-28A0-3B44-84E5-99CADBE1B4B1}" srcOrd="0" destOrd="0" presId="urn:microsoft.com/office/officeart/2008/layout/HexagonCluster"/>
    <dgm:cxn modelId="{EB4448BB-15A1-6247-8D32-84253CB6A84F}" type="presParOf" srcId="{CB91D5E9-AB44-5A42-AFB6-95686A3B48CB}" destId="{E818B066-5325-944D-B521-E2B5872C26E9}" srcOrd="7" destOrd="0" presId="urn:microsoft.com/office/officeart/2008/layout/HexagonCluster"/>
    <dgm:cxn modelId="{E1C6E2AE-EE6C-644E-8F8A-578370CF6133}" type="presParOf" srcId="{E818B066-5325-944D-B521-E2B5872C26E9}" destId="{9735361C-40BF-D34E-A547-BE0B87A94712}" srcOrd="0" destOrd="0" presId="urn:microsoft.com/office/officeart/2008/layout/HexagonCluster"/>
    <dgm:cxn modelId="{D4C5CD3C-3351-7A41-8BCB-45711AC2E4A9}" type="presParOf" srcId="{CB91D5E9-AB44-5A42-AFB6-95686A3B48CB}" destId="{25C47C22-6985-E846-A824-EAEBC04F82E4}" srcOrd="8" destOrd="0" presId="urn:microsoft.com/office/officeart/2008/layout/HexagonCluster"/>
    <dgm:cxn modelId="{67FCF4C7-3616-A24A-AB21-1EEA3CF51FD5}" type="presParOf" srcId="{25C47C22-6985-E846-A824-EAEBC04F82E4}" destId="{5B6CEBA7-8946-4548-A0FB-E482C58404DB}" srcOrd="0" destOrd="0" presId="urn:microsoft.com/office/officeart/2008/layout/HexagonCluster"/>
    <dgm:cxn modelId="{8AE3D84B-26E1-D646-9B81-157AE11D60D0}" type="presParOf" srcId="{CB91D5E9-AB44-5A42-AFB6-95686A3B48CB}" destId="{16A3469A-69E5-AF45-B54A-FC07D83613EA}" srcOrd="9" destOrd="0" presId="urn:microsoft.com/office/officeart/2008/layout/HexagonCluster"/>
    <dgm:cxn modelId="{871C354C-5C16-B04A-898F-D3CDAAFC14C3}" type="presParOf" srcId="{16A3469A-69E5-AF45-B54A-FC07D83613EA}" destId="{ADAA229C-9D8B-1A42-912C-87E2563E1FEA}" srcOrd="0" destOrd="0" presId="urn:microsoft.com/office/officeart/2008/layout/HexagonCluster"/>
    <dgm:cxn modelId="{E23A35EA-8609-B64A-B9B3-5A8BA7EB1DE2}" type="presParOf" srcId="{CB91D5E9-AB44-5A42-AFB6-95686A3B48CB}" destId="{D6353013-6323-3141-961C-279FEEE55BC3}" srcOrd="10" destOrd="0" presId="urn:microsoft.com/office/officeart/2008/layout/HexagonCluster"/>
    <dgm:cxn modelId="{132E2582-FE2C-1D4E-83A4-CC3C83376DC3}" type="presParOf" srcId="{D6353013-6323-3141-961C-279FEEE55BC3}" destId="{3BA03BCF-FB37-2B4E-AFDD-89292F34663B}" srcOrd="0" destOrd="0" presId="urn:microsoft.com/office/officeart/2008/layout/HexagonCluster"/>
    <dgm:cxn modelId="{EB6AC328-FDE2-6648-B47F-8047D2DB3FC2}" type="presParOf" srcId="{CB91D5E9-AB44-5A42-AFB6-95686A3B48CB}" destId="{1DCC350A-3A45-004D-9868-8348C31971E2}" srcOrd="11" destOrd="0" presId="urn:microsoft.com/office/officeart/2008/layout/HexagonCluster"/>
    <dgm:cxn modelId="{E64609A1-040E-C449-9363-1DC9F711FD60}" type="presParOf" srcId="{1DCC350A-3A45-004D-9868-8348C31971E2}" destId="{5E984EE9-EF02-3242-A460-1A8D2750D36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E09A-FB1E-C349-A00E-7308C36A1C3E}">
      <dsp:nvSpPr>
        <dsp:cNvPr id="0" name=""/>
        <dsp:cNvSpPr/>
      </dsp:nvSpPr>
      <dsp:spPr>
        <a:xfrm>
          <a:off x="1693375" y="2898218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Montserrat" pitchFamily="2" charset="77"/>
          </a:endParaRPr>
        </a:p>
      </dsp:txBody>
      <dsp:txXfrm>
        <a:off x="2000790" y="3163264"/>
        <a:ext cx="1366179" cy="1177883"/>
      </dsp:txXfrm>
    </dsp:sp>
    <dsp:sp modelId="{6E0F6F3B-38DC-B544-9583-A0382647B8D6}">
      <dsp:nvSpPr>
        <dsp:cNvPr id="0" name=""/>
        <dsp:cNvSpPr/>
      </dsp:nvSpPr>
      <dsp:spPr>
        <a:xfrm>
          <a:off x="1744839" y="3652255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D7BB7-B17F-C04A-997E-00881CD1C4F2}">
      <dsp:nvSpPr>
        <dsp:cNvPr id="0" name=""/>
        <dsp:cNvSpPr/>
      </dsp:nvSpPr>
      <dsp:spPr>
        <a:xfrm>
          <a:off x="0" y="1980830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3B71B-FB6B-3F43-8BDB-54FE638FD94D}">
      <dsp:nvSpPr>
        <dsp:cNvPr id="0" name=""/>
        <dsp:cNvSpPr/>
      </dsp:nvSpPr>
      <dsp:spPr>
        <a:xfrm>
          <a:off x="1348637" y="3463182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D514E-B479-6746-9BA3-E1822E045C39}">
      <dsp:nvSpPr>
        <dsp:cNvPr id="0" name=""/>
        <dsp:cNvSpPr/>
      </dsp:nvSpPr>
      <dsp:spPr>
        <a:xfrm>
          <a:off x="3381110" y="1960524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Montserrat" pitchFamily="2" charset="77"/>
          </a:endParaRPr>
        </a:p>
      </dsp:txBody>
      <dsp:txXfrm>
        <a:off x="3688525" y="2225570"/>
        <a:ext cx="1366179" cy="1177883"/>
      </dsp:txXfrm>
    </dsp:sp>
    <dsp:sp modelId="{C0D9CDF8-3E81-474F-BB08-2CAFB62F275B}">
      <dsp:nvSpPr>
        <dsp:cNvPr id="0" name=""/>
        <dsp:cNvSpPr/>
      </dsp:nvSpPr>
      <dsp:spPr>
        <a:xfrm>
          <a:off x="4735388" y="3441070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C28F2-28A0-3B44-84E5-99CADBE1B4B1}">
      <dsp:nvSpPr>
        <dsp:cNvPr id="0" name=""/>
        <dsp:cNvSpPr/>
      </dsp:nvSpPr>
      <dsp:spPr>
        <a:xfrm>
          <a:off x="5068846" y="2898218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5361C-40BF-D34E-A547-BE0B87A94712}">
      <dsp:nvSpPr>
        <dsp:cNvPr id="0" name=""/>
        <dsp:cNvSpPr/>
      </dsp:nvSpPr>
      <dsp:spPr>
        <a:xfrm>
          <a:off x="5120310" y="3652255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CEBA7-8946-4548-A0FB-E482C58404DB}">
      <dsp:nvSpPr>
        <dsp:cNvPr id="0" name=""/>
        <dsp:cNvSpPr/>
      </dsp:nvSpPr>
      <dsp:spPr>
        <a:xfrm>
          <a:off x="1693375" y="1026891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latin typeface="Montserrat" pitchFamily="2" charset="77"/>
          </a:endParaRPr>
        </a:p>
      </dsp:txBody>
      <dsp:txXfrm>
        <a:off x="2000790" y="1291937"/>
        <a:ext cx="1366179" cy="1177883"/>
      </dsp:txXfrm>
    </dsp:sp>
    <dsp:sp modelId="{ADAA229C-9D8B-1A42-912C-87E2563E1FEA}">
      <dsp:nvSpPr>
        <dsp:cNvPr id="0" name=""/>
        <dsp:cNvSpPr/>
      </dsp:nvSpPr>
      <dsp:spPr>
        <a:xfrm>
          <a:off x="3036372" y="1063893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03BCF-FB37-2B4E-AFDD-89292F34663B}">
      <dsp:nvSpPr>
        <dsp:cNvPr id="0" name=""/>
        <dsp:cNvSpPr/>
      </dsp:nvSpPr>
      <dsp:spPr>
        <a:xfrm>
          <a:off x="3381110" y="93709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84EE9-EF02-3242-A460-1A8D2750D365}">
      <dsp:nvSpPr>
        <dsp:cNvPr id="0" name=""/>
        <dsp:cNvSpPr/>
      </dsp:nvSpPr>
      <dsp:spPr>
        <a:xfrm>
          <a:off x="3439624" y="843684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E0117-AE85-EA6D-4015-F9957B8BC6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1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27816-5049-9C33-FB5D-B33ADCD6BD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250" y="1923581"/>
            <a:ext cx="3259127" cy="77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2B2FFA-3CE6-BEBA-8B9B-AE575FDA1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15377" y="1957137"/>
            <a:ext cx="2283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6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09322D-113D-45F8-64B2-91C68C222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9330" y="2690813"/>
            <a:ext cx="3347395" cy="4478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D2D0C1-7B67-9D4F-5B69-BEAF7D6407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06862" y="-1239253"/>
            <a:ext cx="38388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1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382002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D8DD4-2EFC-FBF9-3B96-E925FC4C9B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-417095" y="3280803"/>
            <a:ext cx="4876800" cy="44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0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58349CE-2F1D-47B7-82EA-DF04CB24DB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38463" y="4019550"/>
            <a:ext cx="6243388" cy="180975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  <p:sp>
        <p:nvSpPr>
          <p:cNvPr id="7" name="Cím helye 1"/>
          <p:cNvSpPr>
            <a:spLocks noGrp="1"/>
          </p:cNvSpPr>
          <p:nvPr>
            <p:ph type="title"/>
          </p:nvPr>
        </p:nvSpPr>
        <p:spPr>
          <a:xfrm>
            <a:off x="938463" y="1828800"/>
            <a:ext cx="6243388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3843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264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78852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0DF51EC2-B0DF-45C0-8D3F-EDF50378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EE442B13-AFA4-4AAC-94CD-EABDC0EF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5CEB7-EFAD-B3A2-C736-6CEE9C1B1E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A37B8C3-9AD5-44CA-841E-457FCB5A2DC8}"/>
              </a:ext>
            </a:extLst>
          </p:cNvPr>
          <p:cNvSpPr/>
          <p:nvPr userDrawn="1"/>
        </p:nvSpPr>
        <p:spPr>
          <a:xfrm>
            <a:off x="6096001" y="1375570"/>
            <a:ext cx="6096000" cy="5482429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66548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2095499"/>
            <a:ext cx="5111751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24626" y="2095499"/>
            <a:ext cx="5503862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8978C14-DFD6-4813-8D11-CE93EB022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A37B8C3-9AD5-44CA-841E-457FCB5A2DC8}"/>
              </a:ext>
            </a:extLst>
          </p:cNvPr>
          <p:cNvSpPr/>
          <p:nvPr userDrawn="1"/>
        </p:nvSpPr>
        <p:spPr>
          <a:xfrm flipH="1">
            <a:off x="0" y="1375570"/>
            <a:ext cx="6096000" cy="5482429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66548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2095499"/>
            <a:ext cx="5111751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24626" y="2095499"/>
            <a:ext cx="5503862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8978C14-DFD6-4813-8D11-CE93EB022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64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A37B8C3-9AD5-44CA-841E-457FCB5A2DC8}"/>
              </a:ext>
            </a:extLst>
          </p:cNvPr>
          <p:cNvSpPr/>
          <p:nvPr userDrawn="1"/>
        </p:nvSpPr>
        <p:spPr>
          <a:xfrm>
            <a:off x="6096001" y="0"/>
            <a:ext cx="6096000" cy="6857999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66548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2095499"/>
            <a:ext cx="5111751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575" y="2095499"/>
            <a:ext cx="5121277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6D1AA53-0B1B-4766-A77A-F718E3D06D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A37B8C3-9AD5-44CA-841E-457FCB5A2DC8}"/>
              </a:ext>
            </a:extLst>
          </p:cNvPr>
          <p:cNvSpPr/>
          <p:nvPr userDrawn="1"/>
        </p:nvSpPr>
        <p:spPr>
          <a:xfrm flipH="1">
            <a:off x="0" y="0"/>
            <a:ext cx="6096000" cy="6857999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3973599" cy="95587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2095499"/>
            <a:ext cx="5111751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575" y="2095499"/>
            <a:ext cx="5121277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AC5878B-432A-4A45-98DB-E891D35C3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9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E0117-AE85-EA6D-4015-F9957B8BC6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A6DB7F7-8A2A-4419-8CE0-3F21611D8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00475"/>
            <a:ext cx="12192000" cy="3057525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66548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11083926" cy="190499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5150" y="4352925"/>
            <a:ext cx="11083925" cy="17367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A79172E-9CE7-4AC8-9637-98F5E3215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7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alasz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>
            <a:extLst>
              <a:ext uri="{FF2B5EF4-FFF2-40B4-BE49-F238E27FC236}">
                <a16:creationId xmlns:a16="http://schemas.microsoft.com/office/drawing/2014/main" id="{982391C6-8B09-4CA1-93D2-BDED69FB5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463" y="4019550"/>
            <a:ext cx="6243388" cy="180975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1B34174F-9B1E-406E-BBC2-EE4E6F2D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3" y="1828800"/>
            <a:ext cx="6243388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ABF1A165-58C4-43C8-BB9F-67C2C4004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28AEC8E-D1D2-42FE-8296-A2FAE372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C5F89-93D5-579C-D484-97E39B842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471286" y="1493949"/>
            <a:ext cx="6658546" cy="627439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776E4F6-5324-4911-8189-E95CE47A8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52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264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78852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0DF51EC2-B0DF-45C0-8D3F-EDF50378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EE442B13-AFA4-4AAC-94CD-EABDC0EF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8AC6F-1FB9-8C3B-D3FC-099A08470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A2455-7987-398D-ABF1-02D7E3E0CF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9000"/>
          </a:blip>
          <a:stretch>
            <a:fillRect/>
          </a:stretch>
        </p:blipFill>
        <p:spPr>
          <a:xfrm>
            <a:off x="323046" y="-1557203"/>
            <a:ext cx="9055490" cy="85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69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06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BAC1D39-D60E-F895-E081-14F52B22C79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84071876"/>
              </p:ext>
            </p:extLst>
          </p:nvPr>
        </p:nvGraphicFramePr>
        <p:xfrm>
          <a:off x="2032000" y="1438429"/>
          <a:ext cx="7049856" cy="46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4921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37141" y="1375571"/>
            <a:ext cx="4654859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5414C7F9-2A0D-45C9-FDDC-53820C80C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6536987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717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79187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887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5571"/>
            <a:ext cx="4654859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682B87-9288-9E68-BEDD-B5D6CE27D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0725" y="1562101"/>
            <a:ext cx="6536987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930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79187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887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5571"/>
            <a:ext cx="7705724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682B87-9288-9E68-BEDD-B5D6CE27D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2047" y="1562101"/>
            <a:ext cx="362566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986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375571"/>
            <a:ext cx="12191999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197457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363" y="2627790"/>
            <a:ext cx="3764575" cy="253631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42770736-E8DA-FE7F-E195-6D85976EA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9095" y="2627790"/>
            <a:ext cx="3764575" cy="253631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488F90A0-2392-2B34-CEC6-44E81B7310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2827" y="2627790"/>
            <a:ext cx="3764575" cy="253631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E24FDE-9991-BFF4-416A-14951F1AE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51" y="5318125"/>
            <a:ext cx="3058582" cy="2921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6EC8F1E-A519-0854-1FA5-F1BEFAB832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1462" y="5318125"/>
            <a:ext cx="3058582" cy="2921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A9697F2-D51A-429F-8D95-EA954FB92C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48084" y="5318125"/>
            <a:ext cx="3058582" cy="2921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41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sak cí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A6142D-480B-F22C-7ED4-67B54B13A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72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9F94C-B73B-0FB9-13AE-861C82687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5934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D2EF7-F8B0-E754-0F1D-D0176E60AF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50" y="1581150"/>
            <a:ext cx="9893300" cy="459581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159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65C80450-41E5-458B-88AB-EBF21E17C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46904263-D3DF-4916-81E8-D3133360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2370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49" y="1825625"/>
            <a:ext cx="868362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ím 1" title="Cím beírása"/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D79C7-C07C-F087-8A84-742BC93F0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471286" y="1493949"/>
            <a:ext cx="6658546" cy="627439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B91840B-57DF-4842-99CF-DE0544D811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02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ép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49" y="1825625"/>
            <a:ext cx="868362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ím 1" title="Cím beírása"/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30882CD-B002-4B35-8977-ADA38FC1A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1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sak cí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E0117-AE85-EA6D-4015-F9957B8BC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4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sak cí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72BE95-C04D-296F-75A7-4DCF67F3EE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sak cí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594670-EBA8-B10C-A68A-13484F5B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sak cí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5AF981-ECAA-D625-5BB5-561316B6D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0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C0E453C-78EB-45BE-B07D-493DA9A3A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  <p:sp>
        <p:nvSpPr>
          <p:cNvPr id="7" name="Cím helye 1"/>
          <p:cNvSpPr>
            <a:spLocks noGrp="1"/>
          </p:cNvSpPr>
          <p:nvPr>
            <p:ph type="title"/>
          </p:nvPr>
        </p:nvSpPr>
        <p:spPr>
          <a:xfrm>
            <a:off x="938462" y="1828800"/>
            <a:ext cx="7793413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D48F98-6DAA-289E-52C4-BBA7F7D47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50BB0D9C-CF4C-5D14-2BBB-C9B3A6EEB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D3AA6-FF04-A88F-F312-FBCEE9C85E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2025. 10. 06.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27816-5049-9C33-FB5D-B33ADCD6BD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960781" y="647024"/>
            <a:ext cx="2891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660525"/>
            <a:ext cx="6057901" cy="196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3962400"/>
            <a:ext cx="7239000" cy="196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7818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5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79" r:id="rId8"/>
    <p:sldLayoutId id="2147483678" r:id="rId9"/>
    <p:sldLayoutId id="2147483674" r:id="rId10"/>
    <p:sldLayoutId id="2147483675" r:id="rId11"/>
    <p:sldLayoutId id="2147483676" r:id="rId12"/>
    <p:sldLayoutId id="2147483677" r:id="rId13"/>
    <p:sldLayoutId id="2147483649" r:id="rId14"/>
    <p:sldLayoutId id="2147483671" r:id="rId15"/>
    <p:sldLayoutId id="2147483692" r:id="rId16"/>
    <p:sldLayoutId id="2147483696" r:id="rId17"/>
    <p:sldLayoutId id="2147483694" r:id="rId18"/>
    <p:sldLayoutId id="2147483695" r:id="rId19"/>
    <p:sldLayoutId id="2147483693" r:id="rId20"/>
    <p:sldLayoutId id="2147483667" r:id="rId21"/>
    <p:sldLayoutId id="2147483659" r:id="rId22"/>
    <p:sldLayoutId id="2147483660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72" r:id="rId30"/>
    <p:sldLayoutId id="2147483663" r:id="rId31"/>
    <p:sldLayoutId id="2147483664" r:id="rId32"/>
    <p:sldLayoutId id="2147483673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ontserrat SemiBold" panose="000007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erszamstore.hu/victorinox-swiss-classic-konyhai-kes-19cm-6800319b-feket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tago.hu/dohanyzasrol-valo-leszokas" TargetMode="External"/><Relationship Id="rId2" Type="http://schemas.openxmlformats.org/officeDocument/2006/relationships/hyperlink" Target="https://shop.rossmann.hu/termek/hubba-bubba-gyumolcsizu-ragogumi-5-db-35-g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epsegcikk.hu/fodraszat/hajfestes-es-szinezes/hajfestekek/matrix-socolor-beauty-hajfestek-90ml-8n-43457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amazon.com/ZUFUGHJK-Applicator-Bottles-Graduated-Coloring/dp/B0C61XX7X3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g.hu/vinil-tapeta-viragmintas-bezs-rozsaszin-tekercs-10-x-0-53-m-dlm0800/pd/D4H37LMB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hyperlink" Target="http://jakusfestek.hu/szines-falfestekek/26-hera-premium-matt-belso-falfestek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bluered-Handheld-Console-Childrens-Support/dp/B0CGJ5WBW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hyperlink" Target="https://www.emag.hu/dell-vostro-3020-mt-asztali-szamitogep-intelr-coretm-i7-13700-16gb-ram-512gb-ssd-intelr-uhd-graphics-770-windows-11-pro-fekete-n2066vdt3020mtemea01/pd/DVBKRMYB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24.hu/konyv/ifjusagi/harry-potter-es-az-azkabani-fogoly-mardekaros-kiada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png"/><Relationship Id="rId4" Type="http://schemas.openxmlformats.org/officeDocument/2006/relationships/hyperlink" Target="https://tolvutek.is/Tolvur-og-skjair/Spjaldtolvur/Amazon-Kindle-Paperwhite-32-GB,-svort/2_29712.ac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ikolcsonzo.hu/atomic-silec-1291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hyperlink" Target="https://www.emag.hu/fischer-my-cruzar-8-0-thermoshape-sicipo-u30618/pd/DGH897YB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cathlon.hu/deals/tura-kedvezmenyes-termekek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3.png"/><Relationship Id="rId4" Type="http://schemas.openxmlformats.org/officeDocument/2006/relationships/hyperlink" Target="https://www.emag.hu/ferfi-furdokopeny-henderson-umpire-polieszter-zold-l-aw23-40984-79x-l/pd/D8YYD3YB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cenreceptek.blogspot.com/2021/07/kenyer-recept-pataki-talban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myfrozenpicks.com/best-frozen-pretzels/" TargetMode="Externa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groby.hu/termekek/17675-pantene-pro-v-hajsampon-250-ml-intensive-regeneration-apolo-vedelem-szaraz-hajra" TargetMode="External"/><Relationship Id="rId4" Type="http://schemas.openxmlformats.org/officeDocument/2006/relationships/hyperlink" Target="https://www.barkacssarok.hu/uzlet/vegyi-termekek/tisztitas/berner-autosampon-b-green-5-l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by.hu/termekek/40573-melange-suritett-tej-150-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hyperlink" Target="https://www.vg.hu/cegvilag/2023/03/latvanyosan-csokkenti-a-trappista-sajtok-arait-az-ald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d-tech.eu/teleszkopok-csillagaszati-tavcsoevek/beaverlab-finder-tw1-pro-teleszkop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hyperlink" Target="https://www.emag.hu/maginon-8-24-x-50-ffse-zoom-50-mm-tavcso-8x-16x-24x-nagyitassal-zoom-funkcioval-8-24x50ffse/pd/DL46X7MB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922E44-CAA5-4F14-4241-C197072D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690813"/>
            <a:ext cx="10438130" cy="1972627"/>
          </a:xfrm>
        </p:spPr>
        <p:txBody>
          <a:bodyPr>
            <a:normAutofit/>
          </a:bodyPr>
          <a:lstStyle/>
          <a:p>
            <a:pPr algn="just"/>
            <a:r>
              <a:rPr lang="hu-HU" sz="2800" dirty="0">
                <a:latin typeface="Montserrat Medium" panose="00000600000000000000" pitchFamily="50" charset="-18"/>
                <a:ea typeface="+mn-ea"/>
                <a:cs typeface="+mn-cs"/>
              </a:rPr>
              <a:t>CP15. - Áruk és szolgáltatások összehasonlítása: az egyértelműséget és pontosságot nélkülöző kifejezések kezelése, valamint a Canon-kritériumok és egyéb tényezők közös értelmezése </a:t>
            </a:r>
            <a:endParaRPr lang="hu-HU" sz="2800" dirty="0"/>
          </a:p>
        </p:txBody>
      </p:sp>
      <p:sp>
        <p:nvSpPr>
          <p:cNvPr id="3" name="Alcím 1">
            <a:extLst>
              <a:ext uri="{FF2B5EF4-FFF2-40B4-BE49-F238E27FC236}">
                <a16:creationId xmlns:a16="http://schemas.microsoft.com/office/drawing/2014/main" id="{95D0C854-2555-92E6-1355-8AE2B0AD4610}"/>
              </a:ext>
            </a:extLst>
          </p:cNvPr>
          <p:cNvSpPr txBox="1">
            <a:spLocks/>
          </p:cNvSpPr>
          <p:nvPr/>
        </p:nvSpPr>
        <p:spPr>
          <a:xfrm>
            <a:off x="565150" y="4663440"/>
            <a:ext cx="6243388" cy="180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Medium" panose="000006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Medium" panose="000006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Medium" panose="000006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Medium" panose="000006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Medium" panose="000006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2400" dirty="0">
                <a:solidFill>
                  <a:schemeClr val="bg1"/>
                </a:solidFill>
              </a:rPr>
              <a:t>dr. Tatai Vivien</a:t>
            </a:r>
          </a:p>
        </p:txBody>
      </p:sp>
    </p:spTree>
    <p:extLst>
      <p:ext uri="{BB962C8B-B14F-4D97-AF65-F5344CB8AC3E}">
        <p14:creationId xmlns:p14="http://schemas.microsoft.com/office/powerpoint/2010/main" val="356329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672D1F-8D2E-79BA-2DD0-66A5759C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Rendeltetés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A28D3EE-8559-12C6-BC10-FE91FE682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0"/>
            <a:ext cx="9959975" cy="5045733"/>
          </a:xfrm>
        </p:spPr>
        <p:txBody>
          <a:bodyPr>
            <a:normAutofit/>
          </a:bodyPr>
          <a:lstStyle/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„Milyen igényeket elégítenek ki ezek az áruk és/vagy szolgáltatások?”</a:t>
            </a: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„Milyen probléma megoldására szolgálnak?”</a:t>
            </a: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Rendeltetést az áruk/szolgáltatások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funkciója határozza meg</a:t>
            </a: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 „rendeltetés” az áruk és szolgáltatások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rendeltetésszerű használatát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jelenti, beleértve a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többfunkciós termékek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rendeltetésszerű használatát is, és nem bármely más lehetséges felhasználást</a:t>
            </a: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Kellően szűken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kell meghatározni </a:t>
            </a: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Pl.: </a:t>
            </a:r>
            <a:r>
              <a:rPr lang="hu-HU" sz="1900" b="1" i="1" dirty="0">
                <a:solidFill>
                  <a:schemeClr val="tx1"/>
                </a:solidFill>
                <a:latin typeface="Montserrat Medium" pitchFamily="2" charset="-18"/>
              </a:rPr>
              <a:t>„ecet”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(30. osztály);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„konyhai kés”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(8. osztály);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„hirdetési szolgáltatások”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(35. osztály);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„ingatlanügyletek”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(36. osztály)</a:t>
            </a:r>
            <a:endParaRPr lang="hu-HU" sz="1900" b="1" i="1" dirty="0">
              <a:solidFill>
                <a:srgbClr val="000000"/>
              </a:solidFill>
              <a:latin typeface="Montserrat Medium" pitchFamily="2" charset="-18"/>
            </a:endParaRP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b="1" i="1" u="none" strike="noStrike" baseline="0" dirty="0">
              <a:solidFill>
                <a:srgbClr val="000000"/>
              </a:solidFill>
              <a:latin typeface="Montserrat Medium" pitchFamily="2" charset="-18"/>
            </a:endParaRPr>
          </a:p>
          <a:p>
            <a:pPr marL="914400" lvl="1" indent="-457200">
              <a:buFontTx/>
              <a:buChar char="-"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D4C2D1E-09ED-E842-BD65-58B1F7C7D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1" y="5874484"/>
            <a:ext cx="3182390" cy="591767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2057D5F6-E648-422A-04F2-F3F70945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37761"/>
              </p:ext>
            </p:extLst>
          </p:nvPr>
        </p:nvGraphicFramePr>
        <p:xfrm>
          <a:off x="5545136" y="5925641"/>
          <a:ext cx="400341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414">
                  <a:extLst>
                    <a:ext uri="{9D8B030D-6E8A-4147-A177-3AD203B41FA5}">
                      <a16:colId xmlns:a16="http://schemas.microsoft.com/office/drawing/2014/main" val="3068725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3"/>
                        </a:rPr>
                        <a:t>https://www.szerszamstore.hu/victorinox-swiss-classic-konyhai-kes-19cm-6800319b-fekete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571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13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AF1C6C-15CE-FADF-4A52-12C813D5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használat módja 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2C22EF3-A900-9416-CF27-A9809699F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5140624"/>
          </a:xfrm>
        </p:spPr>
        <p:txBody>
          <a:bodyPr/>
          <a:lstStyle/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„Hogyan használják ezeket az árukat és/vagy szolgáltatásokat?”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 használat módja meghatározza, hogy az árukat és szolgáltatásokat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hogyan használják rendeltetésük megvalósítása érdekében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Gyakran közvetlenül következik az áruk és szolgáltatások jellegéből és/vagy rendeltetéséből, ezért a hasonlóság vizsgálatakor önmagában egyáltalán nem, vagy csak csekély jelentőséggel bír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Önmagában nem elegendő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a hasonlóság megállapításához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„rágógumi”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(30.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„nikotin gumi a dohányzásról való leszokást elősegítő segédanyagként”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(5. osztály)</a:t>
            </a:r>
          </a:p>
          <a:p>
            <a:pPr marL="0" lvl="1" algn="just">
              <a:lnSpc>
                <a:spcPct val="120000"/>
              </a:lnSpc>
              <a:spcBef>
                <a:spcPts val="1000"/>
              </a:spcBef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	</a:t>
            </a:r>
          </a:p>
          <a:p>
            <a:pPr marL="914400" lvl="1" indent="-457200">
              <a:buFontTx/>
              <a:buChar char="-"/>
            </a:pPr>
            <a:endParaRPr lang="hu-HU" dirty="0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7830F3FE-F87D-26B2-599F-1723D11DC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32008"/>
              </p:ext>
            </p:extLst>
          </p:nvPr>
        </p:nvGraphicFramePr>
        <p:xfrm>
          <a:off x="2032000" y="6338641"/>
          <a:ext cx="8128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81659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08582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2"/>
                        </a:rPr>
                        <a:t>https://shop.rossmann.hu/termek/hubba-bubba-gyumolcsizu-ragogumi-5-db-35-g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3"/>
                        </a:rPr>
                        <a:t>https://www.plantago.hu/dohanyzasrol-valo-leszokas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807836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01A385E9-4BB8-2B3B-2388-0620454D0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829" y="5439146"/>
            <a:ext cx="2035035" cy="69918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079569F-828B-1203-6225-4D8420E53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698" y="5017446"/>
            <a:ext cx="775957" cy="12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0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D5628C-DDD7-71D7-C53F-CCF898A2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Kiegészítő jelleg 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4835C67-8433-6F28-66EE-B9ADA5A5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0"/>
            <a:ext cx="9959975" cy="5104513"/>
          </a:xfrm>
        </p:spPr>
        <p:txBody>
          <a:bodyPr>
            <a:normAutofit fontScale="55000" lnSpcReduction="20000"/>
          </a:bodyPr>
          <a:lstStyle/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3300" dirty="0">
                <a:solidFill>
                  <a:srgbClr val="000000"/>
                </a:solidFill>
                <a:latin typeface="Montserrat Medium" pitchFamily="2" charset="-18"/>
              </a:rPr>
              <a:t>„Az egyik nélkülözhetetlen (alapvető) vagy fontos (jelentős) a másik használatához?” 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3300" dirty="0">
                <a:solidFill>
                  <a:srgbClr val="000000"/>
                </a:solidFill>
                <a:latin typeface="Montserrat Medium" pitchFamily="2" charset="-18"/>
              </a:rPr>
              <a:t>„A kapcsolat olyan szoros-e, hogy a fogyasztók azt gondolhatják, hogy a termékek előállításáért vagy a szolgáltatások nyújtásáért ugyanaz a vállalkozás felel?”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3300" dirty="0">
                <a:solidFill>
                  <a:srgbClr val="000000"/>
                </a:solidFill>
                <a:latin typeface="Montserrat Medium" pitchFamily="2" charset="-18"/>
              </a:rPr>
              <a:t>Kiegészítő jellegűek, ha </a:t>
            </a:r>
            <a:r>
              <a:rPr lang="hu-HU" sz="3300" dirty="0">
                <a:solidFill>
                  <a:srgbClr val="0070C0"/>
                </a:solidFill>
                <a:latin typeface="Montserrat Medium" pitchFamily="2" charset="-18"/>
              </a:rPr>
              <a:t>egymással szoros kapcsolatban állnak</a:t>
            </a:r>
            <a:r>
              <a:rPr lang="hu-HU" sz="3300" dirty="0">
                <a:solidFill>
                  <a:srgbClr val="000000"/>
                </a:solidFill>
                <a:latin typeface="Montserrat Medium" pitchFamily="2" charset="-18"/>
              </a:rPr>
              <a:t>: az egyik annyira nélkülözhetetlen vagy fontos a másik használatához, hogy a fogyasztók azt ugyanazon vállalkozástól származóként gondolhatják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3300" dirty="0">
                <a:solidFill>
                  <a:srgbClr val="000000"/>
                </a:solidFill>
                <a:latin typeface="Montserrat Medium" pitchFamily="2" charset="-18"/>
              </a:rPr>
              <a:t>Az áruk és/vagy szolgáltatások közötti </a:t>
            </a:r>
            <a:r>
              <a:rPr lang="hu-HU" sz="3300" dirty="0">
                <a:solidFill>
                  <a:srgbClr val="0070C0"/>
                </a:solidFill>
                <a:latin typeface="Montserrat Medium" pitchFamily="2" charset="-18"/>
              </a:rPr>
              <a:t>kapcsolatot kellő bizonyossággal </a:t>
            </a:r>
            <a:r>
              <a:rPr lang="hu-HU" sz="3300" dirty="0">
                <a:solidFill>
                  <a:srgbClr val="000000"/>
                </a:solidFill>
                <a:latin typeface="Montserrat Medium" pitchFamily="2" charset="-18"/>
              </a:rPr>
              <a:t>kell megállapítani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3300" dirty="0">
                <a:solidFill>
                  <a:srgbClr val="000000"/>
                </a:solidFill>
                <a:latin typeface="Montserrat Medium" pitchFamily="2" charset="-18"/>
              </a:rPr>
              <a:t>Az áruk és/vagy szolgáltatások közötti </a:t>
            </a:r>
            <a:r>
              <a:rPr lang="hu-HU" sz="3300" dirty="0">
                <a:solidFill>
                  <a:srgbClr val="0070C0"/>
                </a:solidFill>
                <a:latin typeface="Montserrat Medium" pitchFamily="2" charset="-18"/>
              </a:rPr>
              <a:t>funkcionális kapcsolat</a:t>
            </a:r>
          </a:p>
          <a:p>
            <a:pPr marL="742950" lvl="2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3300" dirty="0">
                <a:solidFill>
                  <a:srgbClr val="000000"/>
                </a:solidFill>
                <a:latin typeface="Montserrat Medium" pitchFamily="2" charset="-18"/>
              </a:rPr>
              <a:t>Pl.: „hajfesték-krémek </a:t>
            </a:r>
            <a:r>
              <a:rPr lang="hu-HU" sz="3300" dirty="0" err="1">
                <a:solidFill>
                  <a:srgbClr val="000000"/>
                </a:solidFill>
                <a:latin typeface="Montserrat Medium" pitchFamily="2" charset="-18"/>
              </a:rPr>
              <a:t>applikátorai</a:t>
            </a:r>
            <a:r>
              <a:rPr lang="hu-HU" sz="3300" dirty="0">
                <a:solidFill>
                  <a:srgbClr val="000000"/>
                </a:solidFill>
                <a:latin typeface="Montserrat Medium" pitchFamily="2" charset="-18"/>
              </a:rPr>
              <a:t>" (21. osztály) - „hajfesték-krémek” (3. osztály)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0DEC0BD-E5FD-A721-7416-DC2FB285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00" y="5295900"/>
            <a:ext cx="435098" cy="1414789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A15E73A4-501F-5F4E-E345-028F04D74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65028"/>
              </p:ext>
            </p:extLst>
          </p:nvPr>
        </p:nvGraphicFramePr>
        <p:xfrm>
          <a:off x="7480300" y="5576574"/>
          <a:ext cx="2816225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225">
                  <a:extLst>
                    <a:ext uri="{9D8B030D-6E8A-4147-A177-3AD203B41FA5}">
                      <a16:colId xmlns:a16="http://schemas.microsoft.com/office/drawing/2014/main" val="909738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3"/>
                        </a:rPr>
                        <a:t>https://www.szepsegcikk.hu/fodraszat/hajfestes-es-szinezes/hajfestekek/matrix-socolor-beauty-hajfestek-90ml-8n-43457.html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60319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DDA2CF8B-9C08-C736-59DC-5A7FF6FC2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18" y="5295900"/>
            <a:ext cx="405882" cy="141479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86FDA76-8846-7923-C8D7-3619F9B75F4A}"/>
              </a:ext>
            </a:extLst>
          </p:cNvPr>
          <p:cNvSpPr txBox="1"/>
          <p:nvPr/>
        </p:nvSpPr>
        <p:spPr>
          <a:xfrm>
            <a:off x="3145890" y="5726295"/>
            <a:ext cx="32603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b="0" dirty="0">
                <a:latin typeface="Montserrat Medium" pitchFamily="2" charset="-1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Forrás: </a:t>
            </a:r>
            <a:r>
              <a:rPr lang="hu-HU" sz="1000" b="0" dirty="0">
                <a:solidFill>
                  <a:srgbClr val="38A0D8"/>
                </a:solidFill>
                <a:latin typeface="Montserrat Medium" pitchFamily="2" charset="-1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https://www.amazon.com/ZUFUGHJK-Applicator-Bottles-Graduated-Coloring/dp/B0C61XX7X3</a:t>
            </a:r>
            <a:r>
              <a:rPr lang="hu-HU" sz="1000" b="0" dirty="0">
                <a:solidFill>
                  <a:schemeClr val="tx1"/>
                </a:solidFill>
                <a:latin typeface="Montserrat Medium" pitchFamily="2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318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716EB8-0300-C4C0-131F-9FEEEDA0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Kiegészítő jelleg 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9E60EC1-72A9-149A-3D0E-E917C0519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0"/>
            <a:ext cx="9959975" cy="5048249"/>
          </a:xfrm>
        </p:spPr>
        <p:txBody>
          <a:bodyPr>
            <a:normAutofit/>
          </a:bodyPr>
          <a:lstStyle/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70C0"/>
                </a:solidFill>
                <a:latin typeface="Montserrat Medium" pitchFamily="2" charset="-18"/>
              </a:rPr>
              <a:t>Termék,</a:t>
            </a:r>
            <a:r>
              <a:rPr lang="hu-HU" sz="1800" dirty="0">
                <a:solidFill>
                  <a:srgbClr val="000000"/>
                </a:solidFill>
                <a:latin typeface="Montserrat Medium" pitchFamily="2" charset="-18"/>
              </a:rPr>
              <a:t> valamint annak </a:t>
            </a:r>
            <a:r>
              <a:rPr lang="hu-HU" sz="1800" dirty="0">
                <a:solidFill>
                  <a:srgbClr val="0070C0"/>
                </a:solidFill>
                <a:latin typeface="Montserrat Medium" pitchFamily="2" charset="-18"/>
              </a:rPr>
              <a:t>alkatrészei, alkotóelemei</a:t>
            </a:r>
            <a:r>
              <a:rPr lang="hu-HU" sz="1800" dirty="0">
                <a:solidFill>
                  <a:srgbClr val="000000"/>
                </a:solidFill>
                <a:latin typeface="Montserrat Medium" pitchFamily="2" charset="-18"/>
              </a:rPr>
              <a:t> vagy </a:t>
            </a:r>
            <a:r>
              <a:rPr lang="hu-HU" sz="1800" dirty="0">
                <a:solidFill>
                  <a:srgbClr val="0070C0"/>
                </a:solidFill>
                <a:latin typeface="Montserrat Medium" pitchFamily="2" charset="-18"/>
              </a:rPr>
              <a:t>szerelvényei</a:t>
            </a:r>
            <a:r>
              <a:rPr lang="hu-HU" sz="1800" dirty="0">
                <a:solidFill>
                  <a:srgbClr val="000000"/>
                </a:solidFill>
                <a:latin typeface="Montserrat Medium" pitchFamily="2" charset="-18"/>
              </a:rPr>
              <a:t> között fennálló kapcsolat</a:t>
            </a:r>
            <a:endParaRPr lang="hu-HU" sz="1800" dirty="0">
              <a:solidFill>
                <a:srgbClr val="0070C0"/>
              </a:solidFill>
              <a:latin typeface="Montserrat Medium" pitchFamily="2" charset="-18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70C0"/>
                </a:solidFill>
                <a:latin typeface="Montserrat Medium" pitchFamily="2" charset="-18"/>
              </a:rPr>
              <a:t>Nem minősül kiegészítő jellegnek</a:t>
            </a:r>
            <a:r>
              <a:rPr lang="hu-HU" sz="1800" dirty="0">
                <a:solidFill>
                  <a:srgbClr val="000000"/>
                </a:solidFill>
                <a:latin typeface="Montserrat Medium" pitchFamily="2" charset="-18"/>
              </a:rPr>
              <a:t>: ha az együttes használatuk csupán opcionális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0000"/>
                </a:solidFill>
                <a:latin typeface="Montserrat Medium" pitchFamily="2" charset="-18"/>
              </a:rPr>
              <a:t>A kiegészítő áruknak vagy szolgáltatásoknak </a:t>
            </a:r>
            <a:r>
              <a:rPr lang="hu-HU" sz="1800" dirty="0">
                <a:solidFill>
                  <a:srgbClr val="0070C0"/>
                </a:solidFill>
                <a:latin typeface="Montserrat Medium" pitchFamily="2" charset="-18"/>
              </a:rPr>
              <a:t>együttesen kell felhasználhatónak lenniük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0000"/>
                </a:solidFill>
                <a:latin typeface="Montserrat Medium" pitchFamily="2" charset="-18"/>
              </a:rPr>
              <a:t>Azok az áruk és/vagy szolgáltatások </a:t>
            </a:r>
            <a:r>
              <a:rPr lang="hu-HU" sz="1800" dirty="0">
                <a:solidFill>
                  <a:srgbClr val="0070C0"/>
                </a:solidFill>
                <a:latin typeface="Montserrat Medium" pitchFamily="2" charset="-18"/>
              </a:rPr>
              <a:t>nem egymást kiegészítő jellegűek</a:t>
            </a:r>
            <a:r>
              <a:rPr lang="hu-HU" sz="1800" dirty="0">
                <a:solidFill>
                  <a:srgbClr val="000000"/>
                </a:solidFill>
                <a:latin typeface="Montserrat Medium" pitchFamily="2" charset="-18"/>
              </a:rPr>
              <a:t>, amelyekről a fogyasztók nem gondolják, hogy kereskedelmi származásuk azonos 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0000"/>
                </a:solidFill>
                <a:latin typeface="Montserrat Medium" pitchFamily="2" charset="-18"/>
              </a:rPr>
              <a:t>Annak értékelésekor, hogy a fogyasztó általában számít-e arra, hogy kapcsolat áll fenn az áruk és/vagy szolgáltatások között, helyénvaló figyelembe venni a </a:t>
            </a:r>
            <a:r>
              <a:rPr lang="hu-HU" sz="1800" dirty="0">
                <a:solidFill>
                  <a:srgbClr val="0070C0"/>
                </a:solidFill>
                <a:latin typeface="Montserrat Medium" pitchFamily="2" charset="-18"/>
              </a:rPr>
              <a:t>piacon aktuálisan fennálló gazdasági helyzetet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0000"/>
                </a:solidFill>
                <a:latin typeface="Montserrat Medium" pitchFamily="2" charset="-18"/>
              </a:rPr>
              <a:t>Egyes ágazatokban, mint például a divat- és a szépségiparban az érintett közönség a különböző természetű, rendeltetésű és használatú árukat </a:t>
            </a:r>
            <a:r>
              <a:rPr lang="hu-HU" sz="1800" dirty="0">
                <a:solidFill>
                  <a:srgbClr val="0070C0"/>
                </a:solidFill>
                <a:latin typeface="Montserrat Medium" pitchFamily="2" charset="-18"/>
              </a:rPr>
              <a:t>esztétikai szempontból kiegészítő jellegűnek</a:t>
            </a:r>
            <a:r>
              <a:rPr lang="hu-HU" sz="1800" dirty="0">
                <a:solidFill>
                  <a:srgbClr val="000000"/>
                </a:solidFill>
                <a:latin typeface="Montserrat Medium" pitchFamily="2" charset="-18"/>
              </a:rPr>
              <a:t> tekintheti</a:t>
            </a:r>
          </a:p>
        </p:txBody>
      </p:sp>
    </p:spTree>
    <p:extLst>
      <p:ext uri="{BB962C8B-B14F-4D97-AF65-F5344CB8AC3E}">
        <p14:creationId xmlns:p14="http://schemas.microsoft.com/office/powerpoint/2010/main" val="173768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F67BAF-8B41-3926-5B56-D95CAAC3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Versenyben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7F7D24-49F5-5C8C-3F79-F7B6E6A90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„Helyettesítheti az egyik áru és/vagy szolgáltatás a másikat?”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Az áruk és/vagy szolgáltatások akkor állnak egymással versenyben, ha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egymással felcserélhetők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. Ez azt jelenti, hogy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ugyanazt az alapvető fogyasztói igényt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szolgálják ki. 	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„tapéták”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(27.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„festékek”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(2. osztály)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  <a:p>
            <a:pPr marL="914400" lvl="1" indent="-457200">
              <a:buFontTx/>
              <a:buChar char="-"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EC8699-F77D-8147-AB9B-D0D76AEB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568" y="4187826"/>
            <a:ext cx="2188574" cy="1600199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1F312EDE-79DD-6B34-86BA-77940F8BF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00740"/>
              </p:ext>
            </p:extLst>
          </p:nvPr>
        </p:nvGraphicFramePr>
        <p:xfrm>
          <a:off x="1666876" y="5971222"/>
          <a:ext cx="8128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977828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300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3"/>
                        </a:rPr>
                        <a:t>https://www.emag.hu/vinil-tapeta-viragmintas-bezs-rozsaszin-tekercs-10-x-0-53-m-dlm0800/pd/D4H37LMBM/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 Medium" pitchFamily="2" charset="-18"/>
                          <a:ea typeface="+mn-ea"/>
                          <a:cs typeface="+mn-cs"/>
                        </a:rPr>
                        <a:t>Forrás: </a:t>
                      </a:r>
                      <a:r>
                        <a:rPr kumimoji="0" lang="hu-H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 Medium" pitchFamily="2" charset="-18"/>
                          <a:ea typeface="+mn-ea"/>
                          <a:cs typeface="+mn-cs"/>
                          <a:hlinkClick r:id="rId4"/>
                        </a:rPr>
                        <a:t>http://jakusfestek.hu/szines-falfestekek/26-hera-premium-matt-belso-falfestek.html</a:t>
                      </a:r>
                      <a:r>
                        <a:rPr kumimoji="0" lang="hu-H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 Medium" pitchFamily="2" charset="-18"/>
                          <a:ea typeface="+mn-ea"/>
                          <a:cs typeface="+mn-cs"/>
                        </a:rPr>
                        <a:t> 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224719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5C1AC6CA-277E-B0B6-8DB9-846EE3E2A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06" y="4037647"/>
            <a:ext cx="1417125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3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ADBB61-806B-049E-7C6B-685F1012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Forgalmazási csatornák 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CCAF81-1B55-B449-428A-7949D97E3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5106118"/>
          </a:xfrm>
        </p:spPr>
        <p:txBody>
          <a:bodyPr>
            <a:normAutofit/>
          </a:bodyPr>
          <a:lstStyle/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Montserrat Medium" pitchFamily="2" charset="-18"/>
              </a:rPr>
              <a:t>„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Az áruknak és/vagy szolgáltatásoknak ugyanazok az értékesítési helyei?”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„Általában ugyanazokon az értékesítési helyeken nyújtják, illetve kínálják azokat?”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 forgalmazási csatornák az áruk és szolgáltatások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forgalmazási és/vagy értékesítési helyei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.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Pl.: szupermarketek vagy áruházak ugyanazon részlegei, polcai, szaküzletek -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homogén áruk és szolgáltatások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; szupermarketek, áruházak és online platformok -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mindenféle áru és szolgáltatás </a:t>
            </a:r>
          </a:p>
        </p:txBody>
      </p:sp>
    </p:spTree>
    <p:extLst>
      <p:ext uri="{BB962C8B-B14F-4D97-AF65-F5344CB8AC3E}">
        <p14:creationId xmlns:p14="http://schemas.microsoft.com/office/powerpoint/2010/main" val="63982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6688FF-1D76-7880-A2F6-826D53AB3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Forgalmazási csatornák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19A1623-CD2D-CFAD-B106-3B88E3448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„csónakok”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(12.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„vitorlák”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(12. osztály);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„sportruházat”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(25.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„torna- és sportcikkek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” (28. osztály);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„elektronikus játékkonzolok”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(28.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„számítógépek”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(9. osztály);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„rágógumi”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(30.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„tej”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(29. osztály)</a:t>
            </a:r>
            <a:endParaRPr lang="hu-HU" sz="1900" dirty="0">
              <a:latin typeface="Montserrat Medium" pitchFamily="2" charset="-18"/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ADE9393-3D48-1A22-BB2A-800D7F601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97" y="3471969"/>
            <a:ext cx="1730339" cy="1438556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1528A345-B149-265E-C445-F67A269EE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8133"/>
              </p:ext>
            </p:extLst>
          </p:nvPr>
        </p:nvGraphicFramePr>
        <p:xfrm>
          <a:off x="1671673" y="5295899"/>
          <a:ext cx="8128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578342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97894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3"/>
                        </a:rPr>
                        <a:t>https://www.amazon.com/bluered-Handheld-Console-Childrens-Support/dp/B0CGJ5WBWR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4"/>
                        </a:rPr>
                        <a:t>https://www.emag.hu/dell-vostro-3020-mt-asztali-szamitogep-intelr-coretm-i7-13700-16gb-ram-512gb-ssd-intelr-uhd-graphics-770-windows-11-pro-fekete-n2066vdt3020mtemea01/pd/DVBKRMYBM/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08111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16E48FFC-66CE-D208-B189-E1FCC8786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064" y="3008940"/>
            <a:ext cx="1510431" cy="21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9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DE3C69-D6CE-1C83-FD0C-F1656A65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Érintett közönség 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00E1250-D683-EB0A-64F7-79099BBDC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00000"/>
                </a:solidFill>
                <a:latin typeface="Montserrat Medium" pitchFamily="2" charset="-18"/>
              </a:rPr>
              <a:t>„Az áruk és/vagy szolgáltatások ugyanazokat a fogyasztókat, ugyanazon üzleti ügyfeleket vagy ugyanazon közönséget célozzák meg?” </a:t>
            </a: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00000"/>
                </a:solidFill>
                <a:latin typeface="Montserrat Medium" pitchFamily="2" charset="-18"/>
              </a:rPr>
              <a:t>Az érintett közönségnek az áruk és szolgáltatások </a:t>
            </a:r>
            <a:r>
              <a:rPr lang="hu-HU" dirty="0">
                <a:solidFill>
                  <a:srgbClr val="0070C0"/>
                </a:solidFill>
                <a:latin typeface="Montserrat Medium" pitchFamily="2" charset="-18"/>
              </a:rPr>
              <a:t>tényleges és potenciális vevői</a:t>
            </a:r>
            <a:r>
              <a:rPr lang="hu-HU" dirty="0">
                <a:solidFill>
                  <a:srgbClr val="000000"/>
                </a:solidFill>
                <a:latin typeface="Montserrat Medium" pitchFamily="2" charset="-18"/>
              </a:rPr>
              <a:t> tekintendők. Ez állhat a nagyközönségből (széles nyilvánosság) és/vagy szakmai közönségből (üzleti ügyfelek vagy szakközönség). </a:t>
            </a: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070C0"/>
                </a:solidFill>
                <a:latin typeface="Montserrat Medium" pitchFamily="2" charset="-18"/>
              </a:rPr>
              <a:t>N</a:t>
            </a:r>
            <a:r>
              <a:rPr lang="pt-BR" dirty="0">
                <a:solidFill>
                  <a:srgbClr val="0070C0"/>
                </a:solidFill>
                <a:latin typeface="Montserrat Medium" pitchFamily="2" charset="-18"/>
              </a:rPr>
              <a:t>em feltétlenül azonos a végfelhasználóval</a:t>
            </a:r>
            <a:r>
              <a:rPr lang="hu-HU" dirty="0">
                <a:solidFill>
                  <a:srgbClr val="000000"/>
                </a:solidFill>
                <a:latin typeface="Montserrat Medium" pitchFamily="2" charset="-18"/>
              </a:rPr>
              <a:t> (Pl.:  </a:t>
            </a:r>
            <a:r>
              <a:rPr lang="hu-HU" b="1" i="1" dirty="0">
                <a:solidFill>
                  <a:srgbClr val="000000"/>
                </a:solidFill>
                <a:latin typeface="Montserrat Medium" pitchFamily="2" charset="-18"/>
              </a:rPr>
              <a:t>„takarmány”</a:t>
            </a:r>
            <a:r>
              <a:rPr lang="hu-HU" dirty="0">
                <a:solidFill>
                  <a:srgbClr val="000000"/>
                </a:solidFill>
                <a:latin typeface="Montserrat Medium" pitchFamily="2" charset="-18"/>
              </a:rPr>
              <a:t> – 31. osztály)</a:t>
            </a: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070C0"/>
                </a:solidFill>
                <a:latin typeface="Montserrat Medium" pitchFamily="2" charset="-18"/>
              </a:rPr>
              <a:t>Azonos fogyasztói kör</a:t>
            </a:r>
            <a:r>
              <a:rPr lang="hu-HU" dirty="0">
                <a:solidFill>
                  <a:srgbClr val="000000"/>
                </a:solidFill>
                <a:latin typeface="Montserrat Medium" pitchFamily="2" charset="-18"/>
              </a:rPr>
              <a:t> nem jelent automatikusan hasonlóságot. Megcélozhatják a nagyközönséget, de a rendeltetés (a fogyasztói igény kielégítése) eltérő lehet (Pl.: </a:t>
            </a:r>
            <a:r>
              <a:rPr lang="hu-HU" b="1" i="1" dirty="0">
                <a:solidFill>
                  <a:srgbClr val="000000"/>
                </a:solidFill>
                <a:latin typeface="Montserrat Medium" pitchFamily="2" charset="-18"/>
              </a:rPr>
              <a:t>televíziókészülék</a:t>
            </a:r>
            <a:r>
              <a:rPr lang="hu-HU" dirty="0">
                <a:solidFill>
                  <a:srgbClr val="000000"/>
                </a:solidFill>
                <a:latin typeface="Montserrat Medium" pitchFamily="2" charset="-18"/>
              </a:rPr>
              <a:t> - </a:t>
            </a:r>
            <a:r>
              <a:rPr lang="hu-HU" b="1" i="1" dirty="0">
                <a:solidFill>
                  <a:srgbClr val="000000"/>
                </a:solidFill>
                <a:latin typeface="Montserrat Medium" pitchFamily="2" charset="-18"/>
              </a:rPr>
              <a:t>gépkocsi</a:t>
            </a:r>
            <a:r>
              <a:rPr lang="hu-HU" dirty="0">
                <a:solidFill>
                  <a:srgbClr val="000000"/>
                </a:solidFill>
                <a:latin typeface="Montserrat Medium" pitchFamily="2" charset="-18"/>
              </a:rPr>
              <a:t> – </a:t>
            </a:r>
            <a:r>
              <a:rPr lang="hu-HU" b="1" i="1" dirty="0">
                <a:solidFill>
                  <a:srgbClr val="000000"/>
                </a:solidFill>
                <a:latin typeface="Montserrat Medium" pitchFamily="2" charset="-18"/>
              </a:rPr>
              <a:t>könyv</a:t>
            </a:r>
            <a:r>
              <a:rPr lang="hu-HU" dirty="0">
                <a:solidFill>
                  <a:srgbClr val="000000"/>
                </a:solidFill>
                <a:latin typeface="Montserrat Medium" pitchFamily="2" charset="-18"/>
              </a:rPr>
              <a:t>)</a:t>
            </a:r>
            <a:endParaRPr lang="hu-HU" b="1" dirty="0">
              <a:solidFill>
                <a:srgbClr val="000000"/>
              </a:solidFill>
              <a:latin typeface="Montserrat Medium" pitchFamily="2" charset="-18"/>
            </a:endParaRP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070C0"/>
                </a:solidFill>
                <a:latin typeface="Montserrat Medium" pitchFamily="2" charset="-18"/>
              </a:rPr>
              <a:t>Eltérő ügyfelek</a:t>
            </a:r>
            <a:r>
              <a:rPr lang="hu-HU" dirty="0">
                <a:solidFill>
                  <a:srgbClr val="000000"/>
                </a:solidFill>
                <a:latin typeface="Montserrat Medium" pitchFamily="2" charset="-18"/>
              </a:rPr>
              <a:t> [Pl.: </a:t>
            </a:r>
            <a:r>
              <a:rPr lang="hu-HU" b="1" i="1" dirty="0">
                <a:solidFill>
                  <a:srgbClr val="000000"/>
                </a:solidFill>
                <a:latin typeface="Montserrat Medium" pitchFamily="2" charset="-18"/>
              </a:rPr>
              <a:t>„vegyi termékek erdészeti használatra”</a:t>
            </a:r>
            <a:r>
              <a:rPr lang="hu-HU" dirty="0">
                <a:solidFill>
                  <a:srgbClr val="000000"/>
                </a:solidFill>
                <a:latin typeface="Montserrat Medium" pitchFamily="2" charset="-18"/>
              </a:rPr>
              <a:t> - </a:t>
            </a:r>
            <a:r>
              <a:rPr lang="hu-HU" b="1" i="1" dirty="0">
                <a:solidFill>
                  <a:srgbClr val="000000"/>
                </a:solidFill>
                <a:latin typeface="Montserrat Medium" pitchFamily="2" charset="-18"/>
              </a:rPr>
              <a:t>„lakkipari oldószerek”</a:t>
            </a:r>
            <a:r>
              <a:rPr lang="hu-HU" dirty="0">
                <a:solidFill>
                  <a:srgbClr val="000000"/>
                </a:solidFill>
                <a:latin typeface="Montserrat Medium" pitchFamily="2" charset="-18"/>
              </a:rPr>
              <a:t> (mindkettő 1. osztály)]</a:t>
            </a:r>
          </a:p>
        </p:txBody>
      </p:sp>
    </p:spTree>
    <p:extLst>
      <p:ext uri="{BB962C8B-B14F-4D97-AF65-F5344CB8AC3E}">
        <p14:creationId xmlns:p14="http://schemas.microsoft.com/office/powerpoint/2010/main" val="197374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E2B5A0-D743-CFCB-F726-6235DB36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Szokásos származás 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2019FD8-B76F-F7A3-2DE1-D97504F38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0"/>
            <a:ext cx="9959975" cy="4960619"/>
          </a:xfrm>
        </p:spPr>
        <p:txBody>
          <a:bodyPr>
            <a:normAutofit/>
          </a:bodyPr>
          <a:lstStyle/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„Az árukat és szolgáltatásokat általában ugyanaz a vállalkozás állítja elő vagy nyújtja?”</a:t>
            </a: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 szokásos származás az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áru előállításáért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(gyártó) vagy a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szolgáltatás nyújtásáért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(szolgáltató)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felelős szervezetet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jelenti. 	</a:t>
            </a: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Releváns tényezők: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gyártási helyszínek és módszerek, (műszaki) know-how, az érintett közönség számára ismert, kialakult kereskedelmi szokások és piaci gyakorlatok (közismert tények)</a:t>
            </a:r>
          </a:p>
        </p:txBody>
      </p:sp>
    </p:spTree>
    <p:extLst>
      <p:ext uri="{BB962C8B-B14F-4D97-AF65-F5344CB8AC3E}">
        <p14:creationId xmlns:p14="http://schemas.microsoft.com/office/powerpoint/2010/main" val="2419750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F0F1D0-EAEC-0EF2-B6D3-52A911C3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Szokásos származás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BC9DEB-CF6D-0A43-3602-C9324B958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5153024"/>
          </a:xfrm>
        </p:spPr>
        <p:txBody>
          <a:bodyPr/>
          <a:lstStyle/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Eltérő gyártási helyek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nem zárják ki, hogy az áruk ugyanattól vagy gazdaságilag egymással kapcsolatban álló vállalkozásoktól származzanak [Pl.: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„könyvek”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(16.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„e-könyvek”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(9. osztály)]</a:t>
            </a: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70C0"/>
              </a:solidFill>
              <a:latin typeface="Montserrat Medium" pitchFamily="2" charset="-18"/>
            </a:endParaRP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70C0"/>
              </a:solidFill>
              <a:latin typeface="Montserrat Medium" pitchFamily="2" charset="-18"/>
            </a:endParaRP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70C0"/>
              </a:solidFill>
              <a:latin typeface="Montserrat Medium" pitchFamily="2" charset="-18"/>
            </a:endParaRP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70C0"/>
              </a:solidFill>
              <a:latin typeface="Montserrat Medium" pitchFamily="2" charset="-18"/>
            </a:endParaRPr>
          </a:p>
          <a:p>
            <a:pPr marL="285750" lvl="1" indent="-285750" algn="just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Gyártói terjeszkedés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bevett ágazati gyakorlat, vagy csak kivételes [Pl.: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„bőrszíjak”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(25.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„bőr kézitáskák”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(18. osztály);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„üzemanyagok”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(4.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„járművek”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(12. osztály)]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D21264F-84A0-D229-273D-F675AAA9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67" y="2917231"/>
            <a:ext cx="1195569" cy="1659782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59BA6CDF-CA39-4DAD-6F54-65C28A244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38148"/>
              </p:ext>
            </p:extLst>
          </p:nvPr>
        </p:nvGraphicFramePr>
        <p:xfrm>
          <a:off x="1898650" y="4834189"/>
          <a:ext cx="8128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08740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47151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3"/>
                        </a:rPr>
                        <a:t>https://book24.hu/konyv/ifjusagi/harry-potter-es-az-azkabani-fogoly-mardekaros-kiadas/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4"/>
                        </a:rPr>
                        <a:t>https://tolvutek.is/Tolvur-og-skjair/Spjaldtolvur/Amazon-Kindle-Paperwhite-32-GB,-svort/2_29712.action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</a:t>
                      </a:r>
                      <a:endParaRPr lang="hu-HU" sz="1000" dirty="0">
                        <a:latin typeface="Montserrat Medium" pitchFamily="2" charset="-1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39839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1BD2AF09-A9C0-A72C-4EB3-0E6658C76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621" y="2917231"/>
            <a:ext cx="1325548" cy="16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9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F9DCFA-3DF1-44B3-B043-978B41B1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CP15.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11B80CB-51D6-40F8-BD78-027CA84FD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1900" b="1" i="1" dirty="0">
                <a:solidFill>
                  <a:srgbClr val="0070C0"/>
                </a:solidFill>
              </a:rPr>
              <a:t>Célja:</a:t>
            </a:r>
            <a:r>
              <a:rPr lang="hu-HU" sz="1900" dirty="0"/>
              <a:t> ajánlás a nem kellően egyértelmű és pontos kifejezések kapcsán az érintett áruk és szolgáltatások összehasonlítása körében, különös figyelemmel a Canon-kritériumokra és a gyakorlatban használt egyéb releváns tényezőkre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chemeClr val="tx1"/>
                </a:solidFill>
              </a:rPr>
              <a:t>Szemléltető példák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1900" b="1" i="1" dirty="0">
                <a:solidFill>
                  <a:srgbClr val="0070C0"/>
                </a:solidFill>
              </a:rPr>
              <a:t>Implementáció:</a:t>
            </a:r>
            <a:r>
              <a:rPr lang="hu-HU" sz="1900" dirty="0"/>
              <a:t> 2025. május 1.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chemeClr val="tx1"/>
                </a:solidFill>
              </a:rPr>
              <a:t>az implementáció időpontjában folyamatban lévő, valamint az azt követően induló védjegyeljárásokban egyaránt alkalmazandó</a:t>
            </a:r>
          </a:p>
          <a:p>
            <a:pPr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71489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CBA0D8-527B-793C-A289-86F0D524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90538"/>
            <a:ext cx="5272125" cy="859797"/>
          </a:xfrm>
        </p:spPr>
        <p:txBody>
          <a:bodyPr>
            <a:normAutofit fontScale="90000"/>
          </a:bodyPr>
          <a:lstStyle/>
          <a:p>
            <a:pPr algn="just"/>
            <a:r>
              <a:rPr lang="hu-HU" dirty="0"/>
              <a:t>A tényezők alkalmazására vonatkozó közös elvek 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4E60A5D-AA0E-131C-5CAD-4BD8BA2EE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Az összehasonlításnak azon releváns tényezők azonosítására kell koncentrálnia, amelyek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különösen jellemzőek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az összehasonlítandó árukra és/vagy szolgáltatásokra. A releváns tényezők azonosítását követően az elbírálónak meg kell állapítania a közöttük fennálló kapcsolatokat és a releváns tényezők súlyát 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 releváns tényezők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idővel változhatnak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az érintett iparág fejlődésétől és a piac alakulásától függően</a:t>
            </a:r>
          </a:p>
          <a:p>
            <a:pPr marL="457200" indent="-457200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8492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834E51-1BB3-4600-E141-64A1336F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tényezők közötti összefüggés 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D6B0CA4-518F-FB90-D219-65076DDFD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0"/>
            <a:ext cx="9959975" cy="4909819"/>
          </a:xfrm>
        </p:spPr>
        <p:txBody>
          <a:bodyPr>
            <a:normAutofit/>
          </a:bodyPr>
          <a:lstStyle/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Kiegészítő jelleg, érintett közönség és szokásos származás: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</a:t>
            </a:r>
          </a:p>
          <a:p>
            <a:pPr marL="742950" lvl="2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Az egymást kiegészítő áruknak és szolgáltatásoknak megegyezik a kereskedelmi származása [Pl.: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„sílécek”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(28.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„síbakancsok”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(25. osztály)]</a:t>
            </a:r>
          </a:p>
          <a:p>
            <a:pPr marL="742950" lvl="2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2081072-681B-A93D-7598-30C33BAD3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377" y="3305175"/>
            <a:ext cx="768664" cy="2695896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BF68C2B5-3914-CB66-B2F7-C9C33BF81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80238"/>
              </p:ext>
            </p:extLst>
          </p:nvPr>
        </p:nvGraphicFramePr>
        <p:xfrm>
          <a:off x="2032000" y="6273799"/>
          <a:ext cx="8128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871427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00535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latin typeface="Montserrat Medium" pitchFamily="2" charset="-18"/>
                          <a:hlinkClick r:id="rId3"/>
                        </a:rPr>
                        <a:t>https://sikolcsonzo.hu/atomic-silec-1291.html</a:t>
                      </a:r>
                      <a:r>
                        <a:rPr lang="hu-HU" sz="1000" b="0" dirty="0"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latin typeface="Montserrat Medium" pitchFamily="2" charset="-18"/>
                          <a:hlinkClick r:id="rId4"/>
                        </a:rPr>
                        <a:t>https://www.emag.hu/fischer-my-cruzar-8-0-thermoshape-sicipo-u30618/pd/DGH897YBM/</a:t>
                      </a:r>
                      <a:r>
                        <a:rPr lang="hu-HU" sz="1000" b="0" dirty="0"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14911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77ADC8E2-1149-6F23-C52E-947A217EE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974" y="3305175"/>
            <a:ext cx="2081503" cy="22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2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B6A8F7-D11A-07AD-8D82-FEFE1CBB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tényezők közötti összefüggés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42704D4-10A2-6681-F76D-6082492B4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Rendeltetés és érintett közönség: </a:t>
            </a:r>
          </a:p>
          <a:p>
            <a:pPr marL="742950" lvl="2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Az áruk és/vagy szolgáltatások rendeltetése gyakran segít az érintett közönség meghatározásában [Pl.: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„szénsavas ásványvíz”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„gyümölcslevek”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(mindkettő 32. osztály)]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Rendeltetés, versengő jelleg és az érintett közönség: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</a:t>
            </a:r>
          </a:p>
          <a:p>
            <a:pPr marL="742950" lvl="2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Segíthet annak megállapításában, hogy azok versenyben állhatnak-e egymással [Pl.: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„fürdőlepedők”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(24.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„fürdőköpenyek”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(25. osztály)]</a:t>
            </a:r>
          </a:p>
          <a:p>
            <a:pPr marL="742950" lvl="2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7009FBF-BD8C-61A7-8ED2-7142FA11B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5419899"/>
            <a:ext cx="1791016" cy="733714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05A77649-C048-FEFA-CA43-9E61DF1C2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59772"/>
              </p:ext>
            </p:extLst>
          </p:nvPr>
        </p:nvGraphicFramePr>
        <p:xfrm>
          <a:off x="2098675" y="6148707"/>
          <a:ext cx="8128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782498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33627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3"/>
                        </a:rPr>
                        <a:t>https://www.decathlon.hu/deals/tura-kedvezmenyes-termekek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4"/>
                        </a:rPr>
                        <a:t>https://www.emag.hu/ferfi-furdokopeny-henderson-umpire-polieszter-zold-l-aw23-40984-79x-l/pd/D8YYD3YBM/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15399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574FFC58-950C-D9B1-9E02-CC77517BF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408" y="4543422"/>
            <a:ext cx="936692" cy="16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0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66EC80-CE84-D033-0A90-B5D08B6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tényezők közötti összefüggés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0DFF83-F9E0-BF9D-E1C2-D6720BD5B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0"/>
            <a:ext cx="9959975" cy="5200649"/>
          </a:xfrm>
        </p:spPr>
        <p:txBody>
          <a:bodyPr>
            <a:normAutofit/>
          </a:bodyPr>
          <a:lstStyle/>
          <a:p>
            <a:pPr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Forgalmazási csatorna és az érintett közönség: </a:t>
            </a:r>
          </a:p>
          <a:p>
            <a:pPr lvl="1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Azonos forgalmazási csatorna azonos érintett közönséggel jár </a:t>
            </a:r>
          </a:p>
          <a:p>
            <a:pPr lvl="1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„sör”</a:t>
            </a:r>
            <a:r>
              <a:rPr lang="hu-HU" sz="1900" i="1" dirty="0">
                <a:solidFill>
                  <a:srgbClr val="000000"/>
                </a:solidFill>
                <a:latin typeface="Montserrat Medium" pitchFamily="2" charset="-18"/>
              </a:rPr>
              <a:t>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(32.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„almabor”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(33. osztály);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”drágakövek”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(14.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„ékszerek”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(14. osztály)</a:t>
            </a:r>
          </a:p>
          <a:p>
            <a:pPr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A használat jellege, rendeltetése és módja: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</a:t>
            </a:r>
          </a:p>
          <a:p>
            <a:pPr lvl="1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 használat módja általában az áruk jellegétől és rendeltetésétől függ </a:t>
            </a:r>
          </a:p>
          <a:p>
            <a:pPr lvl="1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„kenyér”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„perecek”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(mindkettő 30. osztály);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„ruházati kiskereskedelmi szolgáltatások”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–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„lábbelikkel kapcsolatos kiskereskedelmi szolgáltatások”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(mindkettő 35. osztály)</a:t>
            </a:r>
          </a:p>
          <a:p>
            <a:pPr lvl="1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20D036A-5864-7B06-ED88-2B9CF997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09" y="5172074"/>
            <a:ext cx="1887940" cy="1300445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68A58F0-39C3-B79C-FFF4-F37A6B4AA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205181"/>
              </p:ext>
            </p:extLst>
          </p:nvPr>
        </p:nvGraphicFramePr>
        <p:xfrm>
          <a:off x="3335742" y="5509594"/>
          <a:ext cx="2341563" cy="85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563">
                  <a:extLst>
                    <a:ext uri="{9D8B030D-6E8A-4147-A177-3AD203B41FA5}">
                      <a16:colId xmlns:a16="http://schemas.microsoft.com/office/drawing/2014/main" val="3872927163"/>
                    </a:ext>
                  </a:extLst>
                </a:gridCol>
              </a:tblGrid>
              <a:tr h="857868"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3"/>
                        </a:rPr>
                        <a:t>https://acenreceptek.blogspot.com/2021/07/kenyer-recept-pataki-talban.html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76623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A6785D08-B1A7-F5A6-E9A7-610ABDCD2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524" y="5144439"/>
            <a:ext cx="1558400" cy="132808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1609AF-C0A3-7DD1-8C7C-E8D7CB1C88AC}"/>
              </a:ext>
            </a:extLst>
          </p:cNvPr>
          <p:cNvSpPr txBox="1"/>
          <p:nvPr/>
        </p:nvSpPr>
        <p:spPr>
          <a:xfrm>
            <a:off x="8541017" y="5545297"/>
            <a:ext cx="27020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b="0" dirty="0">
                <a:solidFill>
                  <a:schemeClr val="tx1"/>
                </a:solidFill>
                <a:latin typeface="Montserrat Medium" pitchFamily="2" charset="-18"/>
              </a:rPr>
              <a:t>Forrás: </a:t>
            </a:r>
            <a:r>
              <a:rPr lang="hu-HU" sz="1000" b="0" dirty="0">
                <a:solidFill>
                  <a:schemeClr val="tx1"/>
                </a:solidFill>
                <a:latin typeface="Montserrat Medium" pitchFamily="2" charset="-18"/>
                <a:hlinkClick r:id="rId5"/>
              </a:rPr>
              <a:t>https://myfrozenpicks.com/best-frozen-pretzels/</a:t>
            </a:r>
            <a:r>
              <a:rPr lang="hu-HU" sz="1000" b="0" dirty="0">
                <a:solidFill>
                  <a:schemeClr val="tx1"/>
                </a:solidFill>
                <a:latin typeface="Montserrat Medium" pitchFamily="2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0753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1B289D-A671-94B7-BAF1-CDA490E0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CP15.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ACAF300-D322-32F1-3A39-DFDB61C37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 Canon-kritériumokat a köztük lévő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kapcsolat vagy hierarchia feltüntetése nélkül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sorolták fel, és egyenként vették figyelembe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Valamennyi releváns tényezőt </a:t>
            </a:r>
            <a:r>
              <a:rPr lang="hu-HU" sz="1900" dirty="0">
                <a:solidFill>
                  <a:schemeClr val="tx1"/>
                </a:solidFill>
                <a:latin typeface="Montserrat Medium" pitchFamily="2" charset="-18"/>
              </a:rPr>
              <a:t>figyelembe kell venni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, azonban egy adott tényező nagyobb vagy kisebb jelentőséggel bírhat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Releváns tényezőket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eseti alapon </a:t>
            </a:r>
            <a:r>
              <a:rPr lang="hu-HU" sz="1900" dirty="0">
                <a:solidFill>
                  <a:schemeClr val="tx1"/>
                </a:solidFill>
                <a:latin typeface="Montserrat Medium" pitchFamily="2" charset="-18"/>
              </a:rPr>
              <a:t>kell értékelni 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Az áruk és szolgáltatások közötti </a:t>
            </a:r>
            <a:r>
              <a:rPr lang="hu-HU" sz="1900" dirty="0">
                <a:solidFill>
                  <a:schemeClr val="tx1"/>
                </a:solidFill>
                <a:latin typeface="Montserrat Medium" pitchFamily="2" charset="-18"/>
              </a:rPr>
              <a:t>hasonlóság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 egyetlen tényezőn </a:t>
            </a:r>
            <a:r>
              <a:rPr lang="hu-HU" sz="1900" dirty="0">
                <a:solidFill>
                  <a:schemeClr val="tx1"/>
                </a:solidFill>
                <a:latin typeface="Montserrat Medium" pitchFamily="2" charset="-18"/>
              </a:rPr>
              <a:t>is alapulhat 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Áruk árukkal, szolgáltatások szolgáltatásokkal történő összehasonlítása</a:t>
            </a:r>
          </a:p>
          <a:p>
            <a:pPr marL="285750" lvl="1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Áru – szolgáltatás összevetése</a:t>
            </a:r>
          </a:p>
        </p:txBody>
      </p:sp>
    </p:spTree>
    <p:extLst>
      <p:ext uri="{BB962C8B-B14F-4D97-AF65-F5344CB8AC3E}">
        <p14:creationId xmlns:p14="http://schemas.microsoft.com/office/powerpoint/2010/main" val="525147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FFE6F1-6CB9-677E-D464-31A2DCCF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38103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76E68-5F98-6BB6-1164-D0372526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CP15.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7D70845-9C11-BB89-F7A2-7A5C0AC59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Montserrat Medium" pitchFamily="2" charset="-18"/>
              </a:rPr>
              <a:t>IP TRANSLATOR ítélet: </a:t>
            </a:r>
            <a:r>
              <a:rPr lang="hu-HU" sz="1900" b="0" i="0" u="none" strike="noStrike" baseline="0" dirty="0">
                <a:solidFill>
                  <a:srgbClr val="0070C0"/>
                </a:solidFill>
                <a:latin typeface="Montserrat Medium" pitchFamily="2" charset="-18"/>
              </a:rPr>
              <a:t>„</a:t>
            </a:r>
            <a:r>
              <a:rPr lang="hu-HU" sz="1900" b="1" i="0" u="none" strike="noStrike" baseline="0" dirty="0">
                <a:solidFill>
                  <a:srgbClr val="0070C0"/>
                </a:solidFill>
                <a:latin typeface="Montserrat Medium" pitchFamily="2" charset="-18"/>
              </a:rPr>
              <a:t>kellő egyértelműség és pontosság</a:t>
            </a:r>
            <a:r>
              <a:rPr lang="hu-HU" sz="1900" b="0" i="0" u="none" strike="noStrike" baseline="0" dirty="0">
                <a:solidFill>
                  <a:srgbClr val="0070C0"/>
                </a:solidFill>
                <a:latin typeface="Montserrat Medium" pitchFamily="2" charset="-18"/>
              </a:rPr>
              <a:t>”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Montserrat Medium" pitchFamily="2" charset="-18"/>
              </a:rPr>
              <a:t> fogalma</a:t>
            </a:r>
            <a:endParaRPr lang="hu-HU" sz="1900" b="1" i="0" u="none" strike="noStrike" baseline="0" dirty="0">
              <a:solidFill>
                <a:srgbClr val="000000"/>
              </a:solidFill>
              <a:latin typeface="Montserrat Medium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CP1. Az árujegyzék kifejezéseinek elfogadhatósága és a Nizzai Osztályozás szerinti fejezetcímek általános kifejezései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Montserrat Medium" pitchFamily="2" charset="-18"/>
              </a:rPr>
              <a:t>z áruk és szolgáltatások leírása akkor kellően egyértelmű és pontos, ha az oltalom terjedelme a </a:t>
            </a:r>
            <a:r>
              <a:rPr lang="hu-HU" sz="1900" b="0" i="0" u="none" strike="noStrike" baseline="0" dirty="0">
                <a:solidFill>
                  <a:srgbClr val="0070C0"/>
                </a:solidFill>
                <a:latin typeface="Montserrat Medium" pitchFamily="2" charset="-18"/>
              </a:rPr>
              <a:t>természetes és szokásos jelentéséből érthető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Montserrat Medium" pitchFamily="2" charset="-18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hu-HU" sz="1900" i="0" u="none" strike="noStrike" baseline="0" dirty="0">
                <a:solidFill>
                  <a:srgbClr val="000000"/>
                </a:solidFill>
                <a:latin typeface="Montserrat Medium" pitchFamily="2" charset="-18"/>
              </a:rPr>
              <a:t>nem kellően egyértelmű és pontos,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Montserrat Medium" pitchFamily="2" charset="-18"/>
              </a:rPr>
              <a:t> ha olyan árukra és szolgáltatásokra vonatkozik, amelyek </a:t>
            </a:r>
            <a:r>
              <a:rPr lang="hu-HU" sz="1900" b="0" u="none" strike="noStrike" baseline="0" dirty="0">
                <a:solidFill>
                  <a:srgbClr val="0070C0"/>
                </a:solidFill>
                <a:latin typeface="Montserrat Medium" pitchFamily="2" charset="-18"/>
              </a:rPr>
              <a:t>túl általánosak</a:t>
            </a:r>
            <a:r>
              <a:rPr lang="hu-HU" sz="1900" b="0" u="none" strike="noStrike" baseline="0" dirty="0">
                <a:solidFill>
                  <a:srgbClr val="000000"/>
                </a:solidFill>
                <a:latin typeface="Montserrat Medium" pitchFamily="2" charset="-18"/>
              </a:rPr>
              <a:t> és túl sok féle árut vagy szolgáltatást foglalnak magukban </a:t>
            </a: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hu-HU" sz="1900" b="0" i="0" u="none" strike="noStrike" baseline="0" dirty="0">
                <a:solidFill>
                  <a:srgbClr val="0070C0"/>
                </a:solidFill>
                <a:latin typeface="Montserrat Medium" pitchFamily="2" charset="-18"/>
              </a:rPr>
              <a:t>Nizzai Osztályozás fejezetcímeinek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Montserrat Medium" pitchFamily="2" charset="-18"/>
              </a:rPr>
              <a:t> nem elég egyértelmű és nem elég pontos általános fogalmai</a:t>
            </a: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85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243AC2-ACC4-08E8-C5D2-1B98EDA4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CP15. A vonatkozó ítélkezési gyakorlat és a származtatott elvek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EA5E05-3220-27ED-66AD-3A2B3B446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Kötelezettség arra vonatkozóan, hogy az egyértelműséget és pontosságot nélkülöző kifejezést az összehasonlításban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ne zárják ki kezdettől fogva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pusztán az egyértelműség és a pontosság hiányára hivatkozva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Az áruk és szolgáltatások jegyzékének egyértelmű és pontos összeállítására vonatkozó kötelezettség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megsértéséből eredő haszon tilalmának elve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Egy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korábbi vagy támadott védjegy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áru- és szolgáltatásjegyzékében szereplő, egyértelműséget és pontosságot nélkülöző kifejezések összehasonlításakor figyelembe veendő elvek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Azonos vagy szinonim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, egyértelműséget és pontosságot nélkülöző kifejezés kezelése, ha az egyaránt vonatkozik a korábbi védjegyre és a támadott védjegyre is</a:t>
            </a:r>
          </a:p>
        </p:txBody>
      </p:sp>
    </p:spTree>
    <p:extLst>
      <p:ext uri="{BB962C8B-B14F-4D97-AF65-F5344CB8AC3E}">
        <p14:creationId xmlns:p14="http://schemas.microsoft.com/office/powerpoint/2010/main" val="88874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E66601-BEF9-B9DF-7654-7098ADE6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90538"/>
            <a:ext cx="7526228" cy="817267"/>
          </a:xfrm>
        </p:spPr>
        <p:txBody>
          <a:bodyPr>
            <a:normAutofit fontScale="90000"/>
          </a:bodyPr>
          <a:lstStyle/>
          <a:p>
            <a:pPr algn="just"/>
            <a:r>
              <a:rPr lang="hu-HU" dirty="0"/>
              <a:t>Canon-kritériumok és egyéb tényezők közös értelmezése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4C95E0-EFBA-5C6C-CB08-E26F44184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1" indent="-2857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Az igényelt árujegyzékbe tartozó árukat és szolgáltatásokat a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Nizzai Osztályozás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szerint kell osztályozni </a:t>
            </a:r>
          </a:p>
          <a:p>
            <a:pPr marL="285750" lvl="1" indent="-2857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Az áruk és szolgáltatások összehasonlítása az áru- és/vagy szolgáltatáspárok bizonyos tényezők alapján történő értékelését foglalja magába</a:t>
            </a:r>
          </a:p>
          <a:p>
            <a:pPr marL="285750" lvl="1" indent="-2857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Ítélkezési gyakorlat és tagállami hivatali gyakorlat a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Canon-kritériumok mellett más tényezőket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is figyelembe vesz (pl.: értékesítési csatorna, érintett vásárlóközönség, szokásos származás)</a:t>
            </a:r>
          </a:p>
          <a:p>
            <a:pPr marL="285750" lvl="1" indent="-2857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 meghatározások, értelmezések és példák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iránymutatásként szolgálnak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az értékelés során</a:t>
            </a:r>
          </a:p>
          <a:p>
            <a:pPr marL="914400" lvl="1" indent="-457200">
              <a:buFontTx/>
              <a:buChar char="-"/>
            </a:pPr>
            <a:endParaRPr lang="hu-HU" sz="1800" b="1" i="0" u="none" strike="noStrike" baseline="0" dirty="0">
              <a:solidFill>
                <a:srgbClr val="585858"/>
              </a:solidFill>
              <a:latin typeface="Arial" panose="020B0604020202020204" pitchFamily="34" charset="0"/>
            </a:endParaRPr>
          </a:p>
          <a:p>
            <a:pPr marL="914400" lvl="1" indent="-457200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972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19CE86-3B12-150A-A170-9C694B2E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Jelleg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1805A1-879B-E478-5AC6-B243A751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0"/>
            <a:ext cx="9959975" cy="5295899"/>
          </a:xfrm>
        </p:spPr>
        <p:txBody>
          <a:bodyPr>
            <a:noAutofit/>
          </a:bodyPr>
          <a:lstStyle/>
          <a:p>
            <a:pPr marL="285750" lvl="1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„Mi ez?” </a:t>
            </a:r>
          </a:p>
          <a:p>
            <a:pPr marL="285750" lvl="1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Egy termék vagy szolgáltatás jellege azokat a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lényeges, alapvető, eredendő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jellegzetességeket, tulajdonságokat vagy jellemzőket jelenti, amelyek alapján az adott termék vagy szolgáltatás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kereskedelmi szempontból felismerhető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. Ezek lehetnek az áruk összetétele, működési elve és fizikai állapota, valamint a szolgáltatások tekintetében a harmadik személyeknek nyújtott tevékenység fajtája vagy kategóriája. 	</a:t>
            </a:r>
          </a:p>
          <a:p>
            <a:pPr marL="285750" lvl="1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Pl.: </a:t>
            </a:r>
            <a:r>
              <a:rPr lang="hu-HU" sz="1900" b="1" i="1" dirty="0">
                <a:solidFill>
                  <a:schemeClr val="tx1"/>
                </a:solidFill>
                <a:latin typeface="Montserrat Medium" pitchFamily="2" charset="-18"/>
              </a:rPr>
              <a:t>„autósampon”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(3.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„hajsampon”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(3. osztály)</a:t>
            </a:r>
          </a:p>
          <a:p>
            <a:pPr marL="285750" lvl="1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  <a:p>
            <a:pPr marL="285750" lvl="1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  <a:p>
            <a:pPr marL="0" lvl="1" algn="just">
              <a:lnSpc>
                <a:spcPct val="110000"/>
              </a:lnSpc>
              <a:spcBef>
                <a:spcPts val="1000"/>
              </a:spcBef>
            </a:pP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  <a:p>
            <a:pPr marL="285750" lvl="1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</p:txBody>
      </p:sp>
      <p:pic>
        <p:nvPicPr>
          <p:cNvPr id="4" name="Tartalom helye 5">
            <a:extLst>
              <a:ext uri="{FF2B5EF4-FFF2-40B4-BE49-F238E27FC236}">
                <a16:creationId xmlns:a16="http://schemas.microsoft.com/office/drawing/2014/main" id="{A2B43F64-1F37-FCBF-9321-64706888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45237" y="4545402"/>
            <a:ext cx="1273951" cy="13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9AF76EE-405F-124B-1DDB-2439C83DD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48" y="4545098"/>
            <a:ext cx="1273951" cy="1302905"/>
          </a:xfrm>
          <a:prstGeom prst="rect">
            <a:avLst/>
          </a:prstGeom>
        </p:spPr>
      </p:pic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A4BE7AAE-9C65-BFEB-8C44-0FFDA54EF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67164"/>
              </p:ext>
            </p:extLst>
          </p:nvPr>
        </p:nvGraphicFramePr>
        <p:xfrm>
          <a:off x="866775" y="5955982"/>
          <a:ext cx="761762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555">
                  <a:extLst>
                    <a:ext uri="{9D8B030D-6E8A-4147-A177-3AD203B41FA5}">
                      <a16:colId xmlns:a16="http://schemas.microsoft.com/office/drawing/2014/main" val="257641085"/>
                    </a:ext>
                  </a:extLst>
                </a:gridCol>
                <a:gridCol w="3889072">
                  <a:extLst>
                    <a:ext uri="{9D8B030D-6E8A-4147-A177-3AD203B41FA5}">
                      <a16:colId xmlns:a16="http://schemas.microsoft.com/office/drawing/2014/main" val="3547426697"/>
                    </a:ext>
                  </a:extLst>
                </a:gridCol>
              </a:tblGrid>
              <a:tr h="573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0" dirty="0">
                          <a:solidFill>
                            <a:srgbClr val="000000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rgbClr val="000000"/>
                          </a:solidFill>
                          <a:latin typeface="Montserrat Medium" pitchFamily="2" charset="-18"/>
                          <a:hlinkClick r:id="rId4"/>
                        </a:rPr>
                        <a:t>https://www.barkacssarok.hu/uzlet/vegyi-termekek/tisztitas/berner-autosampon-b-green-5-l/</a:t>
                      </a:r>
                      <a:endParaRPr lang="hu-HU" sz="1000" b="0" dirty="0">
                        <a:solidFill>
                          <a:srgbClr val="000000"/>
                        </a:solidFill>
                        <a:latin typeface="Montserrat Medium" pitchFamily="2" charset="-18"/>
                      </a:endParaRPr>
                    </a:p>
                    <a:p>
                      <a:pPr algn="just"/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0" dirty="0">
                          <a:solidFill>
                            <a:srgbClr val="000000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rgbClr val="000000"/>
                          </a:solidFill>
                          <a:latin typeface="Montserrat Medium" pitchFamily="2" charset="-18"/>
                          <a:hlinkClick r:id="rId5"/>
                        </a:rPr>
                        <a:t>https://www.groby.hu/termekek/17675-pantene-pro-v-hajsampon-250-ml-intensive-regeneration-apolo-vedelem-szaraz-hajra</a:t>
                      </a:r>
                      <a:endParaRPr lang="hu-HU" sz="1000" b="0" dirty="0">
                        <a:solidFill>
                          <a:srgbClr val="000000"/>
                        </a:solidFill>
                        <a:latin typeface="Montserrat Medium" pitchFamily="2" charset="-18"/>
                      </a:endParaRPr>
                    </a:p>
                    <a:p>
                      <a:pPr algn="just"/>
                      <a:endParaRPr lang="hu-H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458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09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EEB2E2-A29E-53CC-DC40-E69E0C06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Jelleg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62AB943-3171-626C-7206-2AAAF37C6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Szolgáltatások:</a:t>
            </a:r>
          </a:p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Jellegük különösen a </a:t>
            </a: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harmadik felek javára végzett tevékenység típusa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alapján határozható meg. Többnyire az a kategória határozza meg, amelybe a szolgáltatás tartozik.</a:t>
            </a:r>
          </a:p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„taxi szolgáltatások”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(39.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„autóbusz szolgáltatások”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(39. osztály) </a:t>
            </a:r>
            <a:endParaRPr lang="hu-HU" sz="19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685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3BC695-6E89-7900-7726-86215A91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Jelleg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5CC364-1808-E6A3-991F-7C71049FA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0"/>
            <a:ext cx="9959975" cy="5166503"/>
          </a:xfrm>
        </p:spPr>
        <p:txBody>
          <a:bodyPr>
            <a:normAutofit/>
          </a:bodyPr>
          <a:lstStyle/>
          <a:p>
            <a:pPr marL="285750" lvl="1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Áruk:</a:t>
            </a:r>
          </a:p>
          <a:p>
            <a:pPr marL="742950" lvl="3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Összetétel: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például az összetevők és az áruk készítéséhez felhasznált anyagok</a:t>
            </a:r>
          </a:p>
          <a:p>
            <a:pPr marL="1200150" lvl="4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„sűrített tej”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(29.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„sajt”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(29. osztály)</a:t>
            </a:r>
          </a:p>
          <a:p>
            <a:pPr marL="1200150" lvl="4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  <a:p>
            <a:pPr marL="1200150" lvl="4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  <a:p>
            <a:pPr marL="1200150" lvl="4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96A8737-44BF-87C2-A6A1-DFE7CF7EA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568" y="3219293"/>
            <a:ext cx="931029" cy="1192640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0F865229-4AB2-F6B7-624A-16FF526EC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58808"/>
              </p:ext>
            </p:extLst>
          </p:nvPr>
        </p:nvGraphicFramePr>
        <p:xfrm>
          <a:off x="1481136" y="4676775"/>
          <a:ext cx="8128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5778810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433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000" b="0" kern="1200" dirty="0">
                          <a:solidFill>
                            <a:srgbClr val="000000"/>
                          </a:solidFill>
                          <a:latin typeface="Montserrat Medium" pitchFamily="2" charset="-18"/>
                          <a:ea typeface="+mn-ea"/>
                          <a:cs typeface="+mn-cs"/>
                        </a:rPr>
                        <a:t>Forrás: </a:t>
                      </a:r>
                      <a:r>
                        <a:rPr lang="hu-HU" sz="1000" b="0" kern="1200" dirty="0">
                          <a:solidFill>
                            <a:srgbClr val="000000"/>
                          </a:solidFill>
                          <a:latin typeface="Montserrat Medium" pitchFamily="2" charset="-18"/>
                          <a:ea typeface="+mn-ea"/>
                          <a:cs typeface="+mn-cs"/>
                          <a:hlinkClick r:id="rId3"/>
                        </a:rPr>
                        <a:t>https://www.groby.hu/termekek/40573-melange-suritett-tej-150-g</a:t>
                      </a:r>
                      <a:r>
                        <a:rPr lang="hu-HU" sz="1000" b="0" kern="1200" dirty="0">
                          <a:solidFill>
                            <a:srgbClr val="000000"/>
                          </a:solidFill>
                          <a:latin typeface="Montserrat Medium" pitchFamily="2" charset="-18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b="0" kern="1200" dirty="0">
                          <a:solidFill>
                            <a:srgbClr val="000000"/>
                          </a:solidFill>
                          <a:latin typeface="Montserrat Medium" pitchFamily="2" charset="-18"/>
                          <a:ea typeface="+mn-ea"/>
                          <a:cs typeface="+mn-cs"/>
                        </a:rPr>
                        <a:t>Forrás: </a:t>
                      </a:r>
                      <a:r>
                        <a:rPr lang="hu-HU" sz="1000" b="0" kern="1200" dirty="0">
                          <a:solidFill>
                            <a:srgbClr val="000000"/>
                          </a:solidFill>
                          <a:latin typeface="Montserrat Medium" pitchFamily="2" charset="-18"/>
                          <a:ea typeface="+mn-ea"/>
                          <a:cs typeface="+mn-cs"/>
                          <a:hlinkClick r:id="rId4"/>
                        </a:rPr>
                        <a:t>https://www.vg.hu/cegvilag/2023/03/latvanyosan-csokkenti-a-trappista-sajtok-arait-az-aldi</a:t>
                      </a:r>
                      <a:endParaRPr lang="hu-HU" sz="1000" b="0" kern="1200" dirty="0">
                        <a:solidFill>
                          <a:srgbClr val="000000"/>
                        </a:solidFill>
                        <a:latin typeface="Montserrat Medium" pitchFamily="2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000" b="0" kern="1200" dirty="0">
                          <a:solidFill>
                            <a:srgbClr val="000000"/>
                          </a:solidFill>
                          <a:latin typeface="Montserrat Medium" pitchFamily="2" charset="-18"/>
                          <a:ea typeface="+mn-ea"/>
                          <a:cs typeface="+mn-cs"/>
                        </a:rPr>
                        <a:t>Fotó: </a:t>
                      </a:r>
                      <a:r>
                        <a:rPr lang="hu-HU" sz="1000" b="0" kern="1200" dirty="0" err="1">
                          <a:solidFill>
                            <a:srgbClr val="000000"/>
                          </a:solidFill>
                          <a:latin typeface="Montserrat Medium" pitchFamily="2" charset="-18"/>
                          <a:ea typeface="+mn-ea"/>
                          <a:cs typeface="+mn-cs"/>
                        </a:rPr>
                        <a:t>Shutrstock</a:t>
                      </a:r>
                      <a:endParaRPr lang="hu-HU" sz="1000" b="0" kern="1200" dirty="0">
                        <a:solidFill>
                          <a:srgbClr val="000000"/>
                        </a:solidFill>
                        <a:latin typeface="Montserrat Medium" pitchFamily="2" charset="-18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280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91C212E0-50B7-BE85-C895-254AFEB49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136" y="3287827"/>
            <a:ext cx="1976963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0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64FCBE-1197-EA35-4BC4-429FCD74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Jelleg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79A2FFE-9C20-F350-CD5C-4DFD2A674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3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Működési elv: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 például mechanikai működés, hajtóművel/motorral vagy anélkül, optikai, elektromos, biológiai vagy kémiai működés </a:t>
            </a:r>
          </a:p>
          <a:p>
            <a:pPr marL="1200150" lvl="4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„teleszkóp”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(9.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„távcső”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(9. osztály)</a:t>
            </a:r>
          </a:p>
          <a:p>
            <a:pPr marL="1200150" lvl="4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0000"/>
              </a:solidFill>
              <a:latin typeface="Montserrat Medium" pitchFamily="2" charset="-18"/>
            </a:endParaRPr>
          </a:p>
          <a:p>
            <a:pPr marL="742950" lvl="3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70C0"/>
              </a:solidFill>
              <a:latin typeface="Montserrat Medium" pitchFamily="2" charset="-18"/>
            </a:endParaRPr>
          </a:p>
          <a:p>
            <a:pPr marL="742950" lvl="3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70C0"/>
              </a:solidFill>
              <a:latin typeface="Montserrat Medium" pitchFamily="2" charset="-18"/>
            </a:endParaRPr>
          </a:p>
          <a:p>
            <a:pPr marL="742950" lvl="3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70C0"/>
              </a:solidFill>
              <a:latin typeface="Montserrat Medium" pitchFamily="2" charset="-18"/>
            </a:endParaRPr>
          </a:p>
          <a:p>
            <a:pPr marL="742950" lvl="3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1900" dirty="0">
              <a:solidFill>
                <a:srgbClr val="0070C0"/>
              </a:solidFill>
              <a:latin typeface="Montserrat Medium" pitchFamily="2" charset="-18"/>
            </a:endParaRPr>
          </a:p>
          <a:p>
            <a:pPr marL="742950" lvl="3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70C0"/>
                </a:solidFill>
                <a:latin typeface="Montserrat Medium" pitchFamily="2" charset="-18"/>
              </a:rPr>
              <a:t>Fizikai állapot: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például folyékony/szilárd, kemény/puha, rugalmas/merev </a:t>
            </a:r>
          </a:p>
          <a:p>
            <a:pPr marL="1200150" lvl="4" indent="-285750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Pl.: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„tej”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(29. osztály) - </a:t>
            </a:r>
            <a:r>
              <a:rPr lang="hu-HU" sz="1900" b="1" i="1" dirty="0">
                <a:solidFill>
                  <a:srgbClr val="000000"/>
                </a:solidFill>
                <a:latin typeface="Montserrat Medium" pitchFamily="2" charset="-18"/>
              </a:rPr>
              <a:t>„alkoholtartalmú italok” </a:t>
            </a:r>
            <a:r>
              <a:rPr lang="hu-HU" sz="1900" dirty="0">
                <a:solidFill>
                  <a:srgbClr val="000000"/>
                </a:solidFill>
                <a:latin typeface="Montserrat Medium" pitchFamily="2" charset="-18"/>
              </a:rPr>
              <a:t>(33. osztály)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1C6FFBC-8533-FA51-C56F-AB538EDDC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49" y="3064959"/>
            <a:ext cx="1119499" cy="983440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6EF2A1E-3A11-4605-FF37-42D9F30E9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00120"/>
              </p:ext>
            </p:extLst>
          </p:nvPr>
        </p:nvGraphicFramePr>
        <p:xfrm>
          <a:off x="1481136" y="4381775"/>
          <a:ext cx="8128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5290745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34904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3"/>
                        </a:rPr>
                        <a:t>https://www.hd-tech.eu/teleszkopok-csillagaszati-tavcsoevek/beaverlab-finder-tw1-pro-teleszkop.html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Forrás: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  <a:hlinkClick r:id="rId4"/>
                        </a:rPr>
                        <a:t>https://www.emag.hu/maginon-8-24-x-50-ffse-zoom-50-mm-tavcso-8x-16x-24x-nagyitassal-zoom-funkcioval-8-24x50ffse/pd/DL46X7MBM/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latin typeface="Montserrat Medium" pitchFamily="2" charset="-18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69057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8F8391D5-21A3-95C1-E1A8-CA9F7380C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202" y="2876550"/>
            <a:ext cx="1285861" cy="14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39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FFCF3C">
      <a:dk1>
        <a:srgbClr val="000000"/>
      </a:dk1>
      <a:lt1>
        <a:srgbClr val="FFFFFF"/>
      </a:lt1>
      <a:dk2>
        <a:srgbClr val="615F5D"/>
      </a:dk2>
      <a:lt2>
        <a:srgbClr val="E7E6E6"/>
      </a:lt2>
      <a:accent1>
        <a:srgbClr val="344C99"/>
      </a:accent1>
      <a:accent2>
        <a:srgbClr val="37A0D7"/>
      </a:accent2>
      <a:accent3>
        <a:srgbClr val="95D378"/>
      </a:accent3>
      <a:accent4>
        <a:srgbClr val="F75858"/>
      </a:accent4>
      <a:accent5>
        <a:srgbClr val="FFCF3B"/>
      </a:accent5>
      <a:accent6>
        <a:srgbClr val="A0DEFF"/>
      </a:accent6>
      <a:hlink>
        <a:srgbClr val="38A0D8"/>
      </a:hlink>
      <a:folHlink>
        <a:srgbClr val="A0DE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TNH_template" id="{FF2CE1D2-E5D4-F24D-B86E-F57E84ACBBCF}" vid="{30614D45-46FF-3D4E-99DB-D5523804E4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Office-téma</Template>
  <TotalTime>0</TotalTime>
  <Words>2156</Words>
  <Application>Microsoft Office PowerPoint</Application>
  <PresentationFormat>Szélesvásznú</PresentationFormat>
  <Paragraphs>156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Montserrat</vt:lpstr>
      <vt:lpstr>Montserrat Medium</vt:lpstr>
      <vt:lpstr>Montserrat SemiBold</vt:lpstr>
      <vt:lpstr>Wingdings</vt:lpstr>
      <vt:lpstr>Office-téma</vt:lpstr>
      <vt:lpstr>CP15. - Áruk és szolgáltatások összehasonlítása: az egyértelműséget és pontosságot nélkülöző kifejezések kezelése, valamint a Canon-kritériumok és egyéb tényezők közös értelmezése </vt:lpstr>
      <vt:lpstr>CP15.</vt:lpstr>
      <vt:lpstr>CP15.</vt:lpstr>
      <vt:lpstr>CP15. A vonatkozó ítélkezési gyakorlat és a származtatott elvek</vt:lpstr>
      <vt:lpstr>Canon-kritériumok és egyéb tényezők közös értelmezése</vt:lpstr>
      <vt:lpstr>Jelleg</vt:lpstr>
      <vt:lpstr>Jelleg</vt:lpstr>
      <vt:lpstr>Jelleg</vt:lpstr>
      <vt:lpstr>Jelleg</vt:lpstr>
      <vt:lpstr>Rendeltetés</vt:lpstr>
      <vt:lpstr>A használat módja  </vt:lpstr>
      <vt:lpstr>Kiegészítő jelleg </vt:lpstr>
      <vt:lpstr>Kiegészítő jelleg </vt:lpstr>
      <vt:lpstr>Versenyben</vt:lpstr>
      <vt:lpstr>Forgalmazási csatornák  </vt:lpstr>
      <vt:lpstr>Forgalmazási csatornák</vt:lpstr>
      <vt:lpstr>Érintett közönség  </vt:lpstr>
      <vt:lpstr>Szokásos származás  </vt:lpstr>
      <vt:lpstr>Szokásos származás</vt:lpstr>
      <vt:lpstr>A tényezők alkalmazására vonatkozó közös elvek  </vt:lpstr>
      <vt:lpstr>A tényezők közötti összefüggés  </vt:lpstr>
      <vt:lpstr>A tényezők közötti összefüggés</vt:lpstr>
      <vt:lpstr>A tényezők közötti összefüggés</vt:lpstr>
      <vt:lpstr>CP15.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2024-12-07T10:51:00Z</dcterms:created>
  <dcterms:modified xsi:type="dcterms:W3CDTF">2025-10-06T11:43:24Z</dcterms:modified>
</cp:coreProperties>
</file>