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D46E45-1BCF-1716-651C-2026610F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4EFD2F0-9E42-C5F2-269E-97B75FE8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4D6A-5392-4CA7-B1AD-6C10D8342FF4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164CF62-E475-B50B-75A4-3D789F0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0E34265-D208-2822-F41C-45B814E4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D660-3CC1-4AD9-A807-4EB72F9C5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25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87E6BE0-7A66-E40C-636F-967828ECE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7701E45-5D0B-F082-72F7-0E162E718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085DFB-9EF2-EAAB-7495-E77CE6C1C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E4D6A-5392-4CA7-B1AD-6C10D8342FF4}" type="datetimeFigureOut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AA41CD-64AE-3203-4A57-64B3B0005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B9114F9-5E28-2753-1461-F50B7623D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0D660-3CC1-4AD9-A807-4EB72F9C58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8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548B4C22-5FDC-3AC4-9D40-FB853C22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17463D8-A70E-BE40-5C97-62A9CBEA4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5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D9DD5860-3B38-04F8-93A4-F2D55E7F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BD3EA27-780F-11D9-E85A-E6336C9F69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7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158C3BD5-E1B0-ACB1-86C5-EFAB42D5B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Fogalommeghatározások, alapvetések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8005775-FAFA-79AE-194C-F3C3C4DEB0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0D850FE6-E4AA-11B0-B867-993EDAED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Oltalomszerzés – nemzeti szakasz I.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3A32BE-BA9C-6718-42F1-E3334C997E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3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41B1D82A-0377-A1B0-3DC9-34419E6E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Oltalomszerzés – nemzeti szakasz II.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A98AD33-F3B2-2D07-60CF-5322926D6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7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9EC6C590-B991-C9A9-0FDF-E34C2C80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Oltalomszerzés – nemzeti szakasz III.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BB3B092-46CE-B62D-BC45-F98E5853B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0D20CDD2-F5C0-0621-0321-D917CEE6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Oltalomszerzés – uniós szakasz 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CF2A30C-5C18-7DA1-A6E3-BE1497146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B92EA625-42ED-4DEF-CEFC-AB83616B9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Az uniós oltalomszerzés után I.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61195DD-8E30-17A6-AAD1-46C1AE9B9D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B05D9802-12D2-CA65-F270-0A6235FA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Az uniós oltalomszerzés után II.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108BACD-5914-29A5-0198-FA194F7A5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94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3556B226-FB5A-151A-AA72-42171FF9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782B5DB-DF87-7129-63F5-F2764D0F55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67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1270B9D1-F308-EAEA-D790-2A6767A0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chemeClr val="accent6">
                    <a:lumMod val="25000"/>
                  </a:schemeClr>
                </a:solidFill>
                <a:latin typeface="Montserrat" pitchFamily="2" charset="-18"/>
              </a:rPr>
              <a:t>Alapvetések </a:t>
            </a:r>
            <a:r>
              <a:rPr lang="hu-HU" sz="1000">
                <a:latin typeface="Montserrat" pitchFamily="2" charset="-18"/>
              </a:rPr>
              <a:t>(CIGI Rendelet 70. cikk)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035AA44-D377-8256-ACB7-7E0F2D4A2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5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44F738AB-14AF-9781-3234-D449B51F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A kézműves és ipari termékek földrajzi árujelző oltalma</a:t>
            </a:r>
            <a:br>
              <a:rPr lang="hu-H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</a:br>
            <a:r>
              <a:rPr lang="hu-H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2025. december 1-ig</a:t>
            </a:r>
            <a:endParaRPr lang="en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C3A4F11-524C-AC1E-953E-38D575165A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7A3218C7-11FB-F04B-F1A1-C7055474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A létező megnevezésekre vonatkozó további rendelkezések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A0AEADD-2B09-B591-8F87-B5C3EE33B4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8410E27E-8D21-115C-2FFC-C9DED93B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>
                <a:latin typeface="Montserrat" pitchFamily="2" charset="-18"/>
                <a:cs typeface="Segoe UI" panose="020B0502040204020203" pitchFamily="34" charset="0"/>
              </a:rPr>
              <a:t>A létező megnevezések uniós oltalomban részesítése – gyakorlati információk és lépések I.</a:t>
            </a:r>
            <a:endParaRPr lang="hu-HU" sz="2800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4D08BB6-7203-DB22-9EB2-7EF3D0DD6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5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F1A6E0C7-5F36-836A-06A3-DB9086FF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>
                <a:latin typeface="Montserrat" pitchFamily="2" charset="-18"/>
                <a:cs typeface="Segoe UI" panose="020B0502040204020203" pitchFamily="34" charset="0"/>
              </a:rPr>
              <a:t>A létező megnevezések uniós oltalomban részesítése – gyakorlati információk és lépések II.</a:t>
            </a:r>
            <a:endParaRPr lang="hu-HU" sz="2800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2659B04-4049-04E3-C923-6B5A58872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65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B2314D3F-8E53-4C0F-EF41-5539312F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>
                <a:latin typeface="Montserrat" pitchFamily="2" charset="-18"/>
                <a:cs typeface="Segoe UI" panose="020B0502040204020203" pitchFamily="34" charset="0"/>
              </a:rPr>
              <a:t>A létező megnevezések uniós oltalomban részesítése – gyakorlati információk és lépések III.</a:t>
            </a:r>
            <a:endParaRPr lang="hu-HU" sz="2800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6E0AD05-ABA7-ACA7-3867-1C2E018BAF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6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527AD154-0FCA-69C7-6A70-229D01FCA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3650E20-3F57-BA4D-B1F4-2BCD1C2F7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99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286AC7EE-42A9-3468-4864-F3A7D8EC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Háttér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6B50892-6689-4443-F3BF-1474559AF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25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A4566A5B-D30A-200E-B19D-F2E0BF8F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>
                <a:latin typeface="Montserrat" pitchFamily="2" charset="-18"/>
                <a:cs typeface="Segoe UI" panose="020B0502040204020203" pitchFamily="34" charset="0"/>
              </a:rPr>
              <a:t>A létező eredetmegjelölések nemzetközi oltalmának fenntartása – gyakorlati információk és lépések I.</a:t>
            </a:r>
            <a:endParaRPr lang="hu-HU" sz="2800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4324D99-0076-41C3-C86D-F7D54AA7F0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4E547F26-2D7D-4B12-AAF6-228289A4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>
                <a:latin typeface="Montserrat" pitchFamily="2" charset="-18"/>
                <a:cs typeface="Segoe UI" panose="020B0502040204020203" pitchFamily="34" charset="0"/>
              </a:rPr>
              <a:t>A létező eredetmegjelölések nemzetközi oltalmának fenntartása – gyakorlati információk és lépések II.</a:t>
            </a:r>
            <a:endParaRPr lang="hu-HU" sz="2800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4608F56-0224-0207-26D5-0409EE60C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9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BFFEFFAF-B908-2E3A-0E4D-1C0B2672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20FF071-3221-4DC9-F36D-8F244668D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738C91B2-8D5E-35B7-CF3A-A3B3B4A6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</a:rPr>
              <a:t>Kontextus</a:t>
            </a:r>
            <a:endParaRPr lang="hu-HU" b="1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8364E50-A2B3-5D73-5CF9-85F76D8A1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F117EBED-C683-9E47-722F-FD0F8865C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Oltalom és oltalomszerzés 2025. december 1. előtt I.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C66CA12-43E7-860D-51C8-9AE4473CE0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5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E23D249C-B313-2730-FBAF-AD5ECA3C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Oltalom és oltalomszerzés 2025. december 1. előtt II.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D6AA9B8-3432-E074-3F28-C23F921A0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3632A8E2-3070-8AAB-C99E-B12F764F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</a:rPr>
              <a:t>Jelenleg oltalom alatt álló földrajzi árujelzők</a:t>
            </a:r>
            <a:endParaRPr lang="hu-HU" b="1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2BEE0E6-4DFE-3A3E-5A52-87DCF0435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55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D87770B2-9AA0-C918-A8C7-73148D46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A kézműves és ipari termékek földrajzi árujelző oltalma</a:t>
            </a:r>
            <a:br>
              <a:rPr lang="hu-H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</a:br>
            <a:r>
              <a:rPr lang="hu-H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-18"/>
              </a:rPr>
              <a:t>2025. december 1. után</a:t>
            </a:r>
            <a:endParaRPr lang="en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272F470-9591-7428-4B30-0CF5C37FCE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6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0E2E4969-C491-0E7D-F99F-9CC490C8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chemeClr val="accent6">
                    <a:lumMod val="25000"/>
                  </a:schemeClr>
                </a:solidFill>
                <a:latin typeface="Montserrat" pitchFamily="2" charset="-18"/>
              </a:rPr>
              <a:t>A legfontosabb változások dióhéjban</a:t>
            </a:r>
            <a:endParaRPr lang="hu-HU" dirty="0">
              <a:solidFill>
                <a:schemeClr val="accent6">
                  <a:lumMod val="25000"/>
                </a:schemeClr>
              </a:solidFill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CB9F4E0-D1BD-26E7-C0EE-251C8725F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>
            <a:extLst>
              <a:ext uri="{FF2B5EF4-FFF2-40B4-BE49-F238E27FC236}">
                <a16:creationId xmlns:a16="http://schemas.microsoft.com/office/drawing/2014/main" id="{A82DE7B1-69EA-D22A-398C-2C956481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latin typeface="Montserrat" pitchFamily="2" charset="-18"/>
                <a:cs typeface="Segoe UI" panose="020B0502040204020203" pitchFamily="34" charset="0"/>
              </a:rPr>
              <a:t>Releváns jogszabályok</a:t>
            </a:r>
            <a:endParaRPr lang="hu-HU" dirty="0">
              <a:latin typeface="Montserrat" pitchFamily="2" charset="-18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A7FC639-1909-6C0F-25AF-242249D1B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94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Szélesvásznú</PresentationFormat>
  <Paragraphs>23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Montserrat</vt:lpstr>
      <vt:lpstr>Office-téma</vt:lpstr>
      <vt:lpstr>PowerPoint-bemutató</vt:lpstr>
      <vt:lpstr>A kézműves és ipari termékek földrajzi árujelző oltalma 2025. december 1-ig</vt:lpstr>
      <vt:lpstr>Kontextus</vt:lpstr>
      <vt:lpstr>Oltalom és oltalomszerzés 2025. december 1. előtt I.</vt:lpstr>
      <vt:lpstr>Oltalom és oltalomszerzés 2025. december 1. előtt II.</vt:lpstr>
      <vt:lpstr>Jelenleg oltalom alatt álló földrajzi árujelzők</vt:lpstr>
      <vt:lpstr>A kézműves és ipari termékek földrajzi árujelző oltalma 2025. december 1. után</vt:lpstr>
      <vt:lpstr>A legfontosabb változások dióhéjban</vt:lpstr>
      <vt:lpstr>Releváns jogszabályok</vt:lpstr>
      <vt:lpstr>PowerPoint-bemutató</vt:lpstr>
      <vt:lpstr>Fogalommeghatározások, alapvetések</vt:lpstr>
      <vt:lpstr>Oltalomszerzés – nemzeti szakasz I.</vt:lpstr>
      <vt:lpstr>Oltalomszerzés – nemzeti szakasz II.</vt:lpstr>
      <vt:lpstr>Oltalomszerzés – nemzeti szakasz III.</vt:lpstr>
      <vt:lpstr>Oltalomszerzés – uniós szakasz </vt:lpstr>
      <vt:lpstr>Az uniós oltalomszerzés után I.</vt:lpstr>
      <vt:lpstr>Az uniós oltalomszerzés után II.</vt:lpstr>
      <vt:lpstr>PowerPoint-bemutató</vt:lpstr>
      <vt:lpstr>Alapvetések (CIGI Rendelet 70. cikk)</vt:lpstr>
      <vt:lpstr>A létező megnevezésekre vonatkozó további rendelkezések</vt:lpstr>
      <vt:lpstr>A létező megnevezések uniós oltalomban részesítése – gyakorlati információk és lépések I.</vt:lpstr>
      <vt:lpstr>A létező megnevezések uniós oltalomban részesítése – gyakorlati információk és lépések II.</vt:lpstr>
      <vt:lpstr>A létező megnevezések uniós oltalomban részesítése – gyakorlati információk és lépések III.</vt:lpstr>
      <vt:lpstr>PowerPoint-bemutató</vt:lpstr>
      <vt:lpstr>Háttér</vt:lpstr>
      <vt:lpstr>A létező eredetmegjelölések nemzetközi oltalmának fenntartása – gyakorlati információk és lépések I.</vt:lpstr>
      <vt:lpstr>A létező eredetmegjelölések nemzetközi oltalmának fenntartása – gyakorlati információk és lépések II.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Lukovics Adél Dr.</dc:creator>
  <cp:lastModifiedBy>Lukovics Adél Dr.</cp:lastModifiedBy>
  <cp:revision>1</cp:revision>
  <dcterms:created xsi:type="dcterms:W3CDTF">2025-10-02T08:08:13Z</dcterms:created>
  <dcterms:modified xsi:type="dcterms:W3CDTF">2025-10-02T08:08:13Z</dcterms:modified>
</cp:coreProperties>
</file>