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367" r:id="rId4"/>
    <p:sldId id="372" r:id="rId5"/>
    <p:sldId id="371" r:id="rId6"/>
    <p:sldId id="373" r:id="rId7"/>
    <p:sldId id="375" r:id="rId8"/>
    <p:sldId id="382" r:id="rId9"/>
    <p:sldId id="383" r:id="rId10"/>
    <p:sldId id="377" r:id="rId11"/>
    <p:sldId id="378" r:id="rId12"/>
    <p:sldId id="380" r:id="rId13"/>
    <p:sldId id="381" r:id="rId14"/>
    <p:sldId id="376" r:id="rId15"/>
    <p:sldId id="370" r:id="rId16"/>
  </p:sldIdLst>
  <p:sldSz cx="12192000" cy="6858000"/>
  <p:notesSz cx="6805613" cy="99441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7F159D-480E-43DE-9D0C-2CCECAB37668}" type="datetimeFigureOut">
              <a:rPr lang="hu-HU" smtClean="0"/>
              <a:t>2025. 10. 29.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1038" y="4786313"/>
            <a:ext cx="5443537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036B78-E3CA-4B59-B283-81E9587812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6259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D4D5D-37A8-4370-94A9-65C3C088547D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52589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D4D5D-37A8-4370-94A9-65C3C088547D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22567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D4D5D-37A8-4370-94A9-65C3C088547D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987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D4D5D-37A8-4370-94A9-65C3C088547D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2390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D4D5D-37A8-4370-94A9-65C3C088547D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793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D4D5D-37A8-4370-94A9-65C3C088547D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73745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D4D5D-37A8-4370-94A9-65C3C088547D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90374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D4D5D-37A8-4370-94A9-65C3C088547D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6139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D4D5D-37A8-4370-94A9-65C3C088547D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4368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D4D5D-37A8-4370-94A9-65C3C088547D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00922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D4D5D-37A8-4370-94A9-65C3C088547D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66438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D4D5D-37A8-4370-94A9-65C3C088547D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9055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A9E922A-4E4F-4AD1-9270-D97955B9CF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E932133-F2ED-45A2-98D2-966CB8F267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2D2F91C-1EA6-482F-A1EE-B5EBFCF20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5340-FFBB-4A4D-AA2F-E171DE774B0B}" type="datetimeFigureOut">
              <a:rPr lang="hu-HU" smtClean="0"/>
              <a:t>2025. 10. 29.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8E0751E-7518-423D-86BF-CD4FB03AE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912EB4B-C7C7-4438-9780-B38A9FA52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1BCD-15D0-406F-B493-0A40748E5A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4969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E61E432-0AD5-4E77-91A3-CF6DFF8CE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578E41A5-F518-4628-8B35-37D8206F7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417EB1D-0394-42F4-B87C-0E3744A95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5340-FFBB-4A4D-AA2F-E171DE774B0B}" type="datetimeFigureOut">
              <a:rPr lang="hu-HU" smtClean="0"/>
              <a:t>2025. 10. 29.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92417A9-9AA2-48BC-A1DE-E1E7A481F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4A17F9C-8DC6-4635-BA2F-561494A26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1BCD-15D0-406F-B493-0A40748E5A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364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B53E5D3C-9706-4345-9496-63CE221887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CE6A512D-0B92-4E26-9538-00E4FFAEDA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BB5F03D-4D71-4AD3-8016-9128B7634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5340-FFBB-4A4D-AA2F-E171DE774B0B}" type="datetimeFigureOut">
              <a:rPr lang="hu-HU" smtClean="0"/>
              <a:t>2025. 10. 29.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374DFD7-279D-456E-8448-2303E1592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FFB9F2B-5D47-417C-B01B-E8532FE79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1BCD-15D0-406F-B493-0A40748E5A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14772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749A4-E106-46CC-8986-7F61A0FC5234}" type="datetime1">
              <a:rPr lang="hu-HU" smtClean="0"/>
              <a:t>2025. 10. 29.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3642-4369-4795-AD5A-D3C659A12EA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6244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86AA3-EFF5-4491-9F2E-2E3242857EB0}" type="datetime1">
              <a:rPr lang="hu-HU" smtClean="0"/>
              <a:t>2025. 10. 29.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3642-4369-4795-AD5A-D3C659A12EA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00854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12C0-A947-404B-9F4A-50341FB995BF}" type="datetime1">
              <a:rPr lang="hu-HU" smtClean="0"/>
              <a:t>2025. 10. 29.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3642-4369-4795-AD5A-D3C659A12EA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6986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F6B10-619C-4246-B0E8-D162E606B883}" type="datetime1">
              <a:rPr lang="hu-HU" smtClean="0"/>
              <a:t>2025. 10. 29.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3642-4369-4795-AD5A-D3C659A12EA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9512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EDE1E-C9AA-49CB-AE61-4AE0007CE311}" type="datetime1">
              <a:rPr lang="hu-HU" smtClean="0"/>
              <a:t>2025. 10. 29.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3642-4369-4795-AD5A-D3C659A12EA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162958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638C-5003-413A-90EA-E96090C0ABA6}" type="datetime1">
              <a:rPr lang="hu-HU" smtClean="0"/>
              <a:t>2025. 10. 29.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3642-4369-4795-AD5A-D3C659A12EA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955151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B70C-75B5-4058-90F6-AE2F6DA7DAF6}" type="datetime1">
              <a:rPr lang="hu-HU" smtClean="0"/>
              <a:t>2025. 10. 29.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3642-4369-4795-AD5A-D3C659A12EA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09834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7545-21B9-472F-B8C7-A14FC9CA7CC2}" type="datetime1">
              <a:rPr lang="hu-HU" smtClean="0"/>
              <a:t>2025. 10. 29.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3642-4369-4795-AD5A-D3C659A12EA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6193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6F5FC7A-BE1E-440C-AC71-6BA517C4A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EC1321A-C85C-41C2-A78E-B4315AD42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DF04C1D-A517-427B-B993-CD28EE206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5340-FFBB-4A4D-AA2F-E171DE774B0B}" type="datetimeFigureOut">
              <a:rPr lang="hu-HU" smtClean="0"/>
              <a:t>2025. 10. 29.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4EC4BB2-363D-4D6A-9719-824BD8C73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02C33AC-6002-4F44-B765-071E6BFF5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1BCD-15D0-406F-B493-0A40748E5A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55304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B586B-5DD3-4DE4-9334-AEAF1DA3D5F6}" type="datetime1">
              <a:rPr lang="hu-HU" smtClean="0"/>
              <a:t>2025. 10. 29.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3642-4369-4795-AD5A-D3C659A12EA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2392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ECF8A-9FDA-4BFD-849F-4C3AFEB3BEBB}" type="datetime1">
              <a:rPr lang="hu-HU" smtClean="0"/>
              <a:t>2025. 10. 29.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3642-4369-4795-AD5A-D3C659A12EA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896009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1086-8803-4D70-B1B3-41D14DFE2C62}" type="datetime1">
              <a:rPr lang="hu-HU" smtClean="0"/>
              <a:t>2025. 10. 29.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3642-4369-4795-AD5A-D3C659A12EA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998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6440FD8-A179-4603-8959-45B429FC0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97F659C-5198-4044-B960-FA6E5407B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E9EE152-353D-4E51-942A-C5AAF1D03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5340-FFBB-4A4D-AA2F-E171DE774B0B}" type="datetimeFigureOut">
              <a:rPr lang="hu-HU" smtClean="0"/>
              <a:t>2025. 10. 29.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5D722F6-1CE2-46A5-972B-B1BC40C4E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E07E0DF-2F3B-4D7E-AE75-3E799BE6D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1BCD-15D0-406F-B493-0A40748E5A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9460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BC499E6-B45B-464B-81BB-E9887EEEA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05FD007-7768-4B59-99BD-E454D32F76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C0E6ACD5-6DEF-41EB-B152-99FE7167F0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6417AFF-CC36-4C73-B9DC-582CF5A74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5340-FFBB-4A4D-AA2F-E171DE774B0B}" type="datetimeFigureOut">
              <a:rPr lang="hu-HU" smtClean="0"/>
              <a:t>2025. 10. 29.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56EA2A3-D3B5-4827-859F-D914DE357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4F0A2A2-07EA-4B4B-BA49-BBCC7FDF3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1BCD-15D0-406F-B493-0A40748E5A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93975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B61A408-6B19-4CDE-9D9B-EE2F0CE0C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06A5C0C-BCC8-468E-9A9B-DAE4AEBDD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331874E9-A35C-4BA5-9CBA-F6A315336B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314CD0C9-6137-484C-9724-E21657E1F9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666D95F3-151B-4404-AC77-387EF4FC0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69A08419-8531-4B40-A6D0-D9DB990F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5340-FFBB-4A4D-AA2F-E171DE774B0B}" type="datetimeFigureOut">
              <a:rPr lang="hu-HU" smtClean="0"/>
              <a:t>2025. 10. 29.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BB52E979-C512-4718-8923-9B4A1D7D0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75C61300-4160-47CA-9DBF-B02C73A6A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1BCD-15D0-406F-B493-0A40748E5A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6312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08D0232-1604-4B10-A6DE-853C78F6D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52986727-F363-4DAF-8AE0-D3000E293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5340-FFBB-4A4D-AA2F-E171DE774B0B}" type="datetimeFigureOut">
              <a:rPr lang="hu-HU" smtClean="0"/>
              <a:t>2025. 10. 29.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281832B7-A1B3-4CE7-B967-223359435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72203347-2232-4FE5-A6EF-36272DB94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1BCD-15D0-406F-B493-0A40748E5A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5747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FB9BABD1-75FC-49F4-A2FD-B05233F1E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5340-FFBB-4A4D-AA2F-E171DE774B0B}" type="datetimeFigureOut">
              <a:rPr lang="hu-HU" smtClean="0"/>
              <a:t>2025. 10. 29.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B79130B8-13D3-40B2-BE79-AD0EC50CC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919FA14-B9D0-4F32-BDB8-232955644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1BCD-15D0-406F-B493-0A40748E5A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2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A83AF17-E43A-4EB8-B455-4491333BB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CF815F4-B8A6-4FFA-B9BA-3E0D01F3B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82CB722C-4E4C-4FBF-9B2D-8523D7AC6B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8C8C929-4843-4B95-9431-15600445A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5340-FFBB-4A4D-AA2F-E171DE774B0B}" type="datetimeFigureOut">
              <a:rPr lang="hu-HU" smtClean="0"/>
              <a:t>2025. 10. 29.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1410BCC-872A-4CCC-ADEA-4B9B7591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478F1F01-7EA5-4706-B5E8-38C30A093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1BCD-15D0-406F-B493-0A40748E5A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6344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7EA7E16-BDA2-40B2-97F7-BB7701943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685BE351-4CDF-4692-8790-533C2C3ACD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C23AE64F-B1FC-4B54-9635-D05310F45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EBA4E26B-435D-45CB-BC77-326389CA9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5340-FFBB-4A4D-AA2F-E171DE774B0B}" type="datetimeFigureOut">
              <a:rPr lang="hu-HU" smtClean="0"/>
              <a:t>2025. 10. 29.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C129DE8-B9D7-4A23-83D4-2D26F3068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2BBE779-0D38-4579-906A-7BACBA6B4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1BCD-15D0-406F-B493-0A40748E5A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7651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CA08E3CC-3CA2-411B-8E61-3103F223A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88CF6E2-5243-4829-8094-38E99ED6E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8AAE3C9-D28E-4B00-8568-EB10A2DFB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15340-FFBB-4A4D-AA2F-E171DE774B0B}" type="datetimeFigureOut">
              <a:rPr lang="hu-HU" smtClean="0"/>
              <a:t>2025. 10. 29.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B501300-8130-4133-82FB-B61E981E25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8504A6A-AA4D-4305-80B8-C2F33A4DD8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D1BCD-15D0-406F-B493-0A40748E5A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20724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40A36-B299-426E-9428-1941C70EB718}" type="datetime1">
              <a:rPr lang="hu-HU" smtClean="0"/>
              <a:t>2025. 10. 29.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C3642-4369-4795-AD5A-D3C659A12EA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251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87EE7CB2-0146-4D2B-86F7-39FB303449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6432" y="157831"/>
            <a:ext cx="2234604" cy="946349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995C3500-9805-4C3B-AC25-D296EE2C8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8937" y="398751"/>
            <a:ext cx="10554788" cy="3433019"/>
          </a:xfrm>
        </p:spPr>
        <p:txBody>
          <a:bodyPr>
            <a:normAutofit/>
          </a:bodyPr>
          <a:lstStyle/>
          <a:p>
            <a:r>
              <a:rPr lang="hu-HU" b="1" i="1" dirty="0">
                <a:solidFill>
                  <a:srgbClr val="002060"/>
                </a:solidFill>
              </a:rPr>
              <a:t>"Az igényelt oltalom terjedelmének meghatározása használatiminta-oltalom esetén" </a:t>
            </a:r>
            <a:endParaRPr lang="hu-HU" sz="4000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41117DB-B76A-458D-940C-4616444D20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16103"/>
            <a:ext cx="9144000" cy="1655762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rgbClr val="002060"/>
                </a:solidFill>
              </a:rPr>
              <a:t>Dr. Braun Gábor</a:t>
            </a:r>
          </a:p>
          <a:p>
            <a:r>
              <a:rPr lang="hu-HU" sz="1800" dirty="0"/>
              <a:t>osztályvezető</a:t>
            </a:r>
          </a:p>
          <a:p>
            <a:r>
              <a:rPr lang="hu-HU" b="1" dirty="0">
                <a:solidFill>
                  <a:srgbClr val="002060"/>
                </a:solidFill>
              </a:rPr>
              <a:t>SZTNH Szabadalmi Főosztály, Mechanikai Osztály</a:t>
            </a:r>
          </a:p>
          <a:p>
            <a:r>
              <a:rPr lang="hu-HU" sz="1800" dirty="0"/>
              <a:t>gabor.braun@hipo.gov.hu</a:t>
            </a:r>
          </a:p>
        </p:txBody>
      </p:sp>
    </p:spTree>
    <p:extLst>
      <p:ext uri="{BB962C8B-B14F-4D97-AF65-F5344CB8AC3E}">
        <p14:creationId xmlns:p14="http://schemas.microsoft.com/office/powerpoint/2010/main" val="3837904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5B7B620D-41F8-41F6-BA3E-F0B4C0383F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6432" y="157831"/>
            <a:ext cx="2234604" cy="946349"/>
          </a:xfrm>
          <a:prstGeom prst="rect">
            <a:avLst/>
          </a:prstGeom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2DEE12DB-C75A-5109-8ACB-B2542BB932D2}"/>
              </a:ext>
            </a:extLst>
          </p:cNvPr>
          <p:cNvSpPr txBox="1"/>
          <p:nvPr/>
        </p:nvSpPr>
        <p:spPr>
          <a:xfrm>
            <a:off x="390770" y="888988"/>
            <a:ext cx="111760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1. Elektromos forgókefés fogkefe, amely tartalmaz egy villanymotorhoz (2) szabályzóeszközön (6) keresztül kapcsolódó áramforrást (1), a villanymotor (2) tengelyéhez (2a) kapcsolt hajtóművet (3), amely hajtómű (3) kapcsolódik a forgófejhez (4) azzal jellemezve, hogy a szabályzóeszköz (6) kapcsolódik egy lepedékszenzorhoz (7).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2. Az 1. igénypont szerinti elektromos forgókefés fogkefe azzal jellemezve, hogy az áramforrás (1) akkumulátor (1a) vagy elem (1b).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3. Az 1.  vagy 2. igénypont szerinti elektromos forgókefés fogkefe azzal jellemezve, hogy a szabályzóeszköz (6) egy, a villanymotor működését befolyásoló mikroprocesszor (6a).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4. A 1. igénypont szerinti elektromos forgókefés fogkefe azzal jellemezve, hogy a fogkefe továbbá tartalmaz egy házat (10). 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5. A 1. igénypont szerinti elektromos forgókefés fogkefe azzal jellemezve, hogy a fogkefe forgófeje (4) továbbá tartalmaz egy sörteágyat (5) és a sörteágyban (5) elhelyezett rugalmas sörtét (5a).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6. A 1-5. igénypontok </a:t>
            </a:r>
            <a:r>
              <a:rPr lang="hu-HU" sz="18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bármelyike</a:t>
            </a:r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szerinti elektromos forgókefés fogkefe azzal jellemezve, hogy a mikroprocesszor (6a) </a:t>
            </a:r>
            <a:r>
              <a:rPr lang="hu-HU" sz="18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bluetooth</a:t>
            </a:r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kapcsolattal rendelkezik és a sörte (5a) alaktartóan illeszkedik a foghoz.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7. Az 1-6. igénypontok </a:t>
            </a:r>
            <a:r>
              <a:rPr lang="hu-HU" sz="18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bármelyike</a:t>
            </a:r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szerinti elektromos forgókefés fogkefe azzal jellemezve, hogy a forgókefés fogkefe egy egészségügyi csomag része.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582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5B7B620D-41F8-41F6-BA3E-F0B4C0383F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6432" y="157831"/>
            <a:ext cx="2234604" cy="946349"/>
          </a:xfrm>
          <a:prstGeom prst="rect">
            <a:avLst/>
          </a:prstGeom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2DEE12DB-C75A-5109-8ACB-B2542BB932D2}"/>
              </a:ext>
            </a:extLst>
          </p:cNvPr>
          <p:cNvSpPr txBox="1"/>
          <p:nvPr/>
        </p:nvSpPr>
        <p:spPr>
          <a:xfrm>
            <a:off x="390770" y="888988"/>
            <a:ext cx="111760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1. Elektromos forgókefés fogkefe, amely tartalmaz egy villanymotorhoz (2) szabályzóeszközön (6)</a:t>
            </a:r>
            <a:r>
              <a:rPr lang="hu-HU" sz="1800" b="1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keresztül kapcsolódó áramforrást (1), a villanymotor (2) tengelyéhez (2a) kapcsolt hajtóművet (3), amely hajtómű (3) kapcsolódik a forgófejhez (4) azzal jellemezve, hogy a szabályzóeszköz (6) kapcsolódik egy lepedékszenzorhoz </a:t>
            </a:r>
            <a:r>
              <a:rPr lang="hu-HU" sz="1800" b="1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(7)</a:t>
            </a:r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.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2. Az 1. igénypont szerinti elektromos forgókefés fogkefe azzal jellemezve, hogy az áramforrás (1) akkumulátor (1a) vagy elem (1b).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3. Az 1.  vagy 2. igénypont szerinti elektromos forgókefés fogkefe azzal jellemezve, hogy a szabályzóeszköz (6) egy, </a:t>
            </a:r>
            <a:r>
              <a:rPr lang="hu-HU" sz="1800" b="1" u="sng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a villanymotor működését befolyásoló</a:t>
            </a:r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mikroprocesszor (6a).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4. A 1. igénypont szerinti elektromos forgókefés fogkefe azzal jellemezve, hogy a fogkefe </a:t>
            </a:r>
            <a:r>
              <a:rPr lang="hu-HU" sz="1800" b="1" u="sng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továbbá tartalmaz egy házat (10). </a:t>
            </a:r>
            <a:endParaRPr lang="hu-HU" sz="2800" b="1" u="sng" dirty="0">
              <a:solidFill>
                <a:srgbClr val="FF0000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5. A 1. igénypont szerinti elektromos forgókefés fogkefe azzal jellemezve, hogy a fogkefe forgófeje (4) továbbá tartalmaz egy sörteágyat (5) és a sörteágyban (5) elhelyezett rugalmas sörtét (5a).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6. </a:t>
            </a:r>
            <a:r>
              <a:rPr lang="hu-HU" sz="1800" b="1" u="sng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A 1-5. igénypontok </a:t>
            </a:r>
            <a:r>
              <a:rPr lang="hu-HU" sz="1800" b="1" u="sng" dirty="0" err="1">
                <a:solidFill>
                  <a:srgbClr val="FF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bármelyike</a:t>
            </a:r>
            <a:r>
              <a:rPr lang="hu-HU" sz="1800" b="1" u="sng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 szerinti </a:t>
            </a:r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elektromos forgókefés fogkefe azzal jellemezve, hogy a mikroprocesszor (6a) </a:t>
            </a:r>
            <a:r>
              <a:rPr lang="hu-HU" sz="18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bluetooth</a:t>
            </a:r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kapcsolattal rendelkezik és </a:t>
            </a:r>
            <a:r>
              <a:rPr lang="hu-HU" sz="1800" b="1" u="sng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a sörte (5a) alaktartóan illeszkedik a foghoz.</a:t>
            </a:r>
            <a:endParaRPr lang="hu-HU" sz="2800" b="1" u="sng" dirty="0">
              <a:solidFill>
                <a:srgbClr val="FF0000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b="1" u="sng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7. Az 1-6. igénypontok </a:t>
            </a:r>
            <a:r>
              <a:rPr lang="hu-HU" sz="1800" b="1" u="sng" dirty="0" err="1">
                <a:solidFill>
                  <a:srgbClr val="FF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bármelyike</a:t>
            </a:r>
            <a:r>
              <a:rPr lang="hu-HU" sz="1800" b="1" u="sng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 szerinti elektromos forgókefés fogkefe azzal jellemezve, hogy a forgókefés fogkefe egy egészségügyi csomag része.</a:t>
            </a:r>
            <a:endParaRPr lang="hu-HU" sz="2800" b="1" u="sng" dirty="0">
              <a:solidFill>
                <a:srgbClr val="FF0000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66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5B7B620D-41F8-41F6-BA3E-F0B4C0383F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6432" y="157831"/>
            <a:ext cx="2234604" cy="946349"/>
          </a:xfrm>
          <a:prstGeom prst="rect">
            <a:avLst/>
          </a:prstGeom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2DEE12DB-C75A-5109-8ACB-B2542BB932D2}"/>
              </a:ext>
            </a:extLst>
          </p:cNvPr>
          <p:cNvSpPr txBox="1"/>
          <p:nvPr/>
        </p:nvSpPr>
        <p:spPr>
          <a:xfrm>
            <a:off x="390770" y="888988"/>
            <a:ext cx="111760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1. Elektromos forgókefés fogkefe, amely tartalmaz egy </a:t>
            </a:r>
            <a:r>
              <a:rPr lang="hu-HU" sz="1800" b="1" dirty="0">
                <a:solidFill>
                  <a:srgbClr val="00B05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házba (10) épített</a:t>
            </a:r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villanymotorhoz (2) szabályzóeszközön (6)</a:t>
            </a:r>
            <a:r>
              <a:rPr lang="hu-HU" sz="1800" b="1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hu-HU" sz="1800" b="1" dirty="0">
                <a:solidFill>
                  <a:srgbClr val="00B05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és kapcsolón (7)</a:t>
            </a:r>
            <a:r>
              <a:rPr lang="hu-HU" sz="1800" dirty="0">
                <a:solidFill>
                  <a:srgbClr val="00B05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keresztül kapcsolódó áramforrást (1), a villanymotor (2) tengelyéhez (2a) kapcsolt hajtóművet (3), amely hajtómű (3) kapcsolódik a forgófejhez (4) azzal jellemezve, hogy a szabályzóeszköz (6) kapcsolódik egy lepedékszenzorhoz </a:t>
            </a:r>
            <a:r>
              <a:rPr lang="hu-HU" sz="1800" b="1" dirty="0">
                <a:solidFill>
                  <a:srgbClr val="00B05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(8)</a:t>
            </a:r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.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2. Az 1. igénypont szerinti elektromos forgókefés fogkefe azzal jellemezve, hogy az áramforrás (1) akkumulátor (1a) vagy elem (1b).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3. Az 1.  vagy 2. igénypont szerinti elektromos forgókefés fogkefe azzal jellemezve, hogy a szabályzóeszköz (6) egy mikroprocesszor (6a).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b="1" dirty="0">
                <a:solidFill>
                  <a:srgbClr val="00B05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4</a:t>
            </a:r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. A 1. igénypont szerinti elektromos forgókefés fogkefe azzal jellemezve, hogy a fogkefe forgófeje (4) továbbá tartalmaz egy sörteágyat (5) és a sörteágyban (5) elhelyezett rugalmas sörtét (5a).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b="1" dirty="0">
                <a:solidFill>
                  <a:srgbClr val="00B05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5</a:t>
            </a:r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. A </a:t>
            </a:r>
            <a:r>
              <a:rPr lang="hu-HU" sz="1800" b="1" dirty="0">
                <a:solidFill>
                  <a:srgbClr val="00B05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3 vagy 4</a:t>
            </a:r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. igénypontok </a:t>
            </a:r>
            <a:r>
              <a:rPr lang="hu-HU" sz="18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bármelyike</a:t>
            </a:r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szerinti elektromos forgókefés fogkefe azzal jellemezve, hogy a mikroprocesszor (6a) </a:t>
            </a:r>
            <a:r>
              <a:rPr lang="hu-HU" sz="18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bluetooth</a:t>
            </a:r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kapcsolattal rendelkezik.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hu-HU" sz="28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377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5B7B620D-41F8-41F6-BA3E-F0B4C0383F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6432" y="157831"/>
            <a:ext cx="2234604" cy="946349"/>
          </a:xfrm>
          <a:prstGeom prst="rect">
            <a:avLst/>
          </a:prstGeom>
        </p:spPr>
      </p:pic>
      <p:sp>
        <p:nvSpPr>
          <p:cNvPr id="3" name="Szövegdoboz 2">
            <a:extLst>
              <a:ext uri="{FF2B5EF4-FFF2-40B4-BE49-F238E27FC236}">
                <a16:creationId xmlns:a16="http://schemas.microsoft.com/office/drawing/2014/main" id="{820D05E3-B864-0A95-3FF2-0705D87E63C0}"/>
              </a:ext>
            </a:extLst>
          </p:cNvPr>
          <p:cNvSpPr txBox="1"/>
          <p:nvPr/>
        </p:nvSpPr>
        <p:spPr>
          <a:xfrm>
            <a:off x="671017" y="631005"/>
            <a:ext cx="10488246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hu-HU" sz="2400" b="1" dirty="0">
                <a:solidFill>
                  <a:srgbClr val="002060"/>
                </a:solidFill>
              </a:rPr>
              <a:t>Konklúzió</a:t>
            </a:r>
            <a:endParaRPr lang="hu-HU" sz="2400" dirty="0"/>
          </a:p>
          <a:p>
            <a:pPr algn="just"/>
            <a:endParaRPr lang="hu-HU" sz="20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algn="just"/>
            <a:r>
              <a:rPr lang="hu-HU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A bejelentőnek a mintaoltalommal kapcsolatban olyan </a:t>
            </a:r>
            <a:r>
              <a:rPr lang="hu-HU" sz="20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oltalmi</a:t>
            </a:r>
            <a:r>
              <a:rPr lang="hu-HU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kört (igénypontot) kell megfogalmaznia, ami szinte kiviteli alak szintű és amiben a minta összes a feladat megvalósításához elengedhetetlenül szükséges jellemzője megtalálható (megvalósul). A mintaoltalomban a berendezést a szerkezeti elemeivel és azok kapcsolatával kell jellemezni. Továbbá nem fogalmazhatja meg úgy az </a:t>
            </a:r>
            <a:r>
              <a:rPr lang="hu-HU" sz="20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oltalmi</a:t>
            </a:r>
            <a:r>
              <a:rPr lang="hu-HU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kört, hogy abban a mesterségben járatos személy számára csak iránymutatást adna, azaz a mesterségben járatos személynek még valamit hozzá kellene gondolnia, bele kellene értenie a mintaoltalomba. Tehát az igénypont megalkotásánál explicit meg kell határozni az </a:t>
            </a:r>
            <a:r>
              <a:rPr lang="hu-HU" sz="20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oltalmi</a:t>
            </a:r>
            <a:r>
              <a:rPr lang="hu-HU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kört, amely nem tartalmazhat implicit jellemzőket.</a:t>
            </a:r>
          </a:p>
          <a:p>
            <a:r>
              <a:rPr lang="hu-HU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</a:p>
          <a:p>
            <a:endParaRPr lang="hu-HU" sz="20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algn="just"/>
            <a:r>
              <a:rPr lang="hu-HU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A megfelelő részletességű </a:t>
            </a:r>
            <a:r>
              <a:rPr lang="hu-HU" sz="2000" dirty="0" err="1">
                <a:effectLst/>
                <a:ea typeface="Aptos" panose="020B0004020202020204" pitchFamily="34" charset="0"/>
                <a:cs typeface="Aptos" panose="020B0004020202020204" pitchFamily="34" charset="0"/>
              </a:rPr>
              <a:t>mintaoltalmi</a:t>
            </a:r>
            <a:r>
              <a:rPr lang="hu-HU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igénypont megkövetelése a bejelentő érdeke, hiszen megsemmisítésnél nehezebb megszüntetni az oltalmat, nemleges eljárásnál pedig nehezebb olyan jellemzőt találni, amit nem tartalmaz a főigénypont</a:t>
            </a:r>
          </a:p>
        </p:txBody>
      </p:sp>
    </p:spTree>
    <p:extLst>
      <p:ext uri="{BB962C8B-B14F-4D97-AF65-F5344CB8AC3E}">
        <p14:creationId xmlns:p14="http://schemas.microsoft.com/office/powerpoint/2010/main" val="3987592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6299496-3F87-4039-93BF-9FFECEC2E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532" y="2521095"/>
            <a:ext cx="10515600" cy="1325563"/>
          </a:xfrm>
        </p:spPr>
        <p:txBody>
          <a:bodyPr/>
          <a:lstStyle/>
          <a:p>
            <a:pPr algn="ctr"/>
            <a:r>
              <a:rPr lang="hu-HU" b="1" dirty="0">
                <a:solidFill>
                  <a:srgbClr val="002060"/>
                </a:solidFill>
              </a:rPr>
              <a:t>KÖSZÖNÖM A FIGYELMET!!!</a:t>
            </a:r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4034FA49-9624-4571-B67B-0D819E572F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6432" y="157831"/>
            <a:ext cx="2234604" cy="946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407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5B7B620D-41F8-41F6-BA3E-F0B4C0383F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6432" y="157831"/>
            <a:ext cx="2234604" cy="946349"/>
          </a:xfrm>
          <a:prstGeom prst="rect">
            <a:avLst/>
          </a:prstGeom>
        </p:spPr>
      </p:pic>
      <p:sp>
        <p:nvSpPr>
          <p:cNvPr id="9" name="Szövegdoboz 8">
            <a:extLst>
              <a:ext uri="{FF2B5EF4-FFF2-40B4-BE49-F238E27FC236}">
                <a16:creationId xmlns:a16="http://schemas.microsoft.com/office/drawing/2014/main" id="{B798ED25-3333-046B-7262-5BC539CBACB3}"/>
              </a:ext>
            </a:extLst>
          </p:cNvPr>
          <p:cNvSpPr txBox="1"/>
          <p:nvPr/>
        </p:nvSpPr>
        <p:spPr>
          <a:xfrm>
            <a:off x="748937" y="535211"/>
            <a:ext cx="1069412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>
                <a:solidFill>
                  <a:srgbClr val="002060"/>
                </a:solidFill>
              </a:rPr>
              <a:t>Jogszabályi áttekintés</a:t>
            </a:r>
          </a:p>
          <a:p>
            <a:endParaRPr lang="hu-HU" sz="3600" dirty="0"/>
          </a:p>
          <a:p>
            <a:pPr algn="just"/>
            <a:r>
              <a:rPr lang="hu-HU" sz="2400" dirty="0" err="1"/>
              <a:t>Hmtv</a:t>
            </a:r>
            <a:r>
              <a:rPr lang="hu-HU" sz="2400" dirty="0"/>
              <a:t>. 13. § (1) A mintaoltalom terjedelmét az igénypontok határozzák meg. Az igénypontokat csak a leírás és a rajzok alapján szabad értelmezni.</a:t>
            </a:r>
          </a:p>
          <a:p>
            <a:pPr algn="just"/>
            <a:endParaRPr lang="hu-HU" sz="2400" dirty="0"/>
          </a:p>
          <a:p>
            <a:pPr algn="just"/>
            <a:r>
              <a:rPr lang="hu-HU" sz="2400" dirty="0"/>
              <a:t>(2) A mintaoltalom az olyan termékre terjed ki, amelyben az igénypont összes jellemzője megvalósul, vagy amelyben egy vagy több igényponti jellemzőt egyenértékű jellemzővel helyettesítettek.</a:t>
            </a:r>
          </a:p>
          <a:p>
            <a:pPr algn="just"/>
            <a:endParaRPr lang="hu-HU" sz="2400" dirty="0"/>
          </a:p>
          <a:p>
            <a:pPr algn="just"/>
            <a:r>
              <a:rPr lang="hu-HU" sz="2400" dirty="0"/>
              <a:t>(2a)  Az igénypontok tartalmát nem lehet kizárólag szó szerinti értelmükre korlátozni; az igénypontoknak azonban olyan jelentést sem lehet tulajdonítani, mintha azok csupán iránymutatást adnának a mesterségben járatos személy számára az oltalmazni kívánt minta meghatározásához.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2483700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5B7B620D-41F8-41F6-BA3E-F0B4C0383F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6432" y="157831"/>
            <a:ext cx="2234604" cy="946349"/>
          </a:xfrm>
          <a:prstGeom prst="rect">
            <a:avLst/>
          </a:prstGeom>
        </p:spPr>
      </p:pic>
      <p:sp>
        <p:nvSpPr>
          <p:cNvPr id="3" name="Szövegdoboz 2">
            <a:extLst>
              <a:ext uri="{FF2B5EF4-FFF2-40B4-BE49-F238E27FC236}">
                <a16:creationId xmlns:a16="http://schemas.microsoft.com/office/drawing/2014/main" id="{89ADB201-F854-94D0-859D-9EC268F23987}"/>
              </a:ext>
            </a:extLst>
          </p:cNvPr>
          <p:cNvSpPr txBox="1"/>
          <p:nvPr/>
        </p:nvSpPr>
        <p:spPr>
          <a:xfrm>
            <a:off x="748937" y="535211"/>
            <a:ext cx="1069412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>
                <a:solidFill>
                  <a:srgbClr val="002060"/>
                </a:solidFill>
              </a:rPr>
              <a:t>Jogszabályi áttekintés</a:t>
            </a:r>
          </a:p>
          <a:p>
            <a:endParaRPr lang="hu-HU" sz="3600" dirty="0"/>
          </a:p>
          <a:p>
            <a:pPr algn="just"/>
            <a:r>
              <a:rPr lang="hu-HU" sz="2400" dirty="0" err="1"/>
              <a:t>Hmtv</a:t>
            </a:r>
            <a:r>
              <a:rPr lang="hu-HU" sz="2400" dirty="0"/>
              <a:t>. 32. § (1) A leírásnak lehetővé kell tennie, hogy a mesterségben járatos személy a minta tárgyát a leírás és a rajzban foglaltak alapján megvalósíthassa.</a:t>
            </a:r>
          </a:p>
          <a:p>
            <a:pPr algn="just"/>
            <a:endParaRPr lang="hu-HU" sz="2400" dirty="0"/>
          </a:p>
          <a:p>
            <a:pPr algn="just"/>
            <a:r>
              <a:rPr lang="hu-HU" sz="2400" dirty="0"/>
              <a:t>(2) Az igénypontban egyértelműen, a leírással összhangban kell meghatározni az igényelt mintaoltalom terjedelmét.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4246616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5B7B620D-41F8-41F6-BA3E-F0B4C0383F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6432" y="157831"/>
            <a:ext cx="2234604" cy="946349"/>
          </a:xfrm>
          <a:prstGeom prst="rect">
            <a:avLst/>
          </a:prstGeom>
        </p:spPr>
      </p:pic>
      <p:sp>
        <p:nvSpPr>
          <p:cNvPr id="5" name="Szövegdoboz 4">
            <a:extLst>
              <a:ext uri="{FF2B5EF4-FFF2-40B4-BE49-F238E27FC236}">
                <a16:creationId xmlns:a16="http://schemas.microsoft.com/office/drawing/2014/main" id="{DD497D1D-8DDA-BA12-5086-699E1353D649}"/>
              </a:ext>
            </a:extLst>
          </p:cNvPr>
          <p:cNvSpPr txBox="1"/>
          <p:nvPr/>
        </p:nvSpPr>
        <p:spPr>
          <a:xfrm>
            <a:off x="748937" y="535211"/>
            <a:ext cx="1069412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>
                <a:solidFill>
                  <a:srgbClr val="002060"/>
                </a:solidFill>
              </a:rPr>
              <a:t>Jogszabályi áttekintés</a:t>
            </a:r>
          </a:p>
          <a:p>
            <a:endParaRPr lang="hu-HU" sz="3600" dirty="0"/>
          </a:p>
          <a:p>
            <a:pPr algn="just"/>
            <a:r>
              <a:rPr lang="hu-HU" sz="2400" dirty="0" err="1"/>
              <a:t>Ar</a:t>
            </a:r>
            <a:r>
              <a:rPr lang="hu-HU" sz="2400" dirty="0"/>
              <a:t>. 4. § (1) A </a:t>
            </a:r>
            <a:r>
              <a:rPr lang="hu-HU" sz="2400" dirty="0" err="1"/>
              <a:t>mintaoltalmi</a:t>
            </a:r>
            <a:r>
              <a:rPr lang="hu-HU" sz="2400" dirty="0"/>
              <a:t> leírásnak tartalmaznia kell</a:t>
            </a:r>
          </a:p>
          <a:p>
            <a:pPr algn="just"/>
            <a:r>
              <a:rPr lang="hu-HU" sz="2400" dirty="0"/>
              <a:t>…</a:t>
            </a:r>
          </a:p>
          <a:p>
            <a:pPr algn="just"/>
            <a:r>
              <a:rPr lang="hu-HU" sz="2400" dirty="0"/>
              <a:t>b) a műszaki terület pontos meghatározását, amelyre a minta vonatkozik;</a:t>
            </a:r>
          </a:p>
          <a:p>
            <a:pPr algn="just"/>
            <a:r>
              <a:rPr lang="hu-HU" sz="2400" dirty="0"/>
              <a:t>c) a bejelentő által ismert technika állásának bemutatását olyan, a mintához közel álló megoldások – és lehetőleg a források – ismertetésével, amelyek a minta megértését és oltalmazhatóságának megítélését elősegítik;</a:t>
            </a:r>
          </a:p>
          <a:p>
            <a:pPr algn="just"/>
            <a:r>
              <a:rPr lang="hu-HU" sz="2400" dirty="0"/>
              <a:t>d) a mintával megoldandó feladat megjelölését;</a:t>
            </a:r>
          </a:p>
          <a:p>
            <a:pPr algn="just"/>
            <a:r>
              <a:rPr lang="hu-HU" sz="2400" dirty="0"/>
              <a:t>…</a:t>
            </a:r>
          </a:p>
          <a:p>
            <a:pPr algn="just"/>
            <a:r>
              <a:rPr lang="hu-HU" sz="2400" dirty="0"/>
              <a:t>e) a feladat megoldását, összhangban az igénypontokkal;</a:t>
            </a:r>
          </a:p>
          <a:p>
            <a:pPr algn="just"/>
            <a:r>
              <a:rPr lang="hu-HU" sz="2400" dirty="0"/>
              <a:t>…</a:t>
            </a:r>
          </a:p>
          <a:p>
            <a:pPr algn="just"/>
            <a:r>
              <a:rPr lang="hu-HU" sz="2400" dirty="0"/>
              <a:t>(3) … Igénypontoknak vagy igénypontok részeinek a leírásban való megismétlését megfelelő hivatkozásokkal helyettesíteni lehet.</a:t>
            </a:r>
          </a:p>
        </p:txBody>
      </p:sp>
    </p:spTree>
    <p:extLst>
      <p:ext uri="{BB962C8B-B14F-4D97-AF65-F5344CB8AC3E}">
        <p14:creationId xmlns:p14="http://schemas.microsoft.com/office/powerpoint/2010/main" val="3153556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5B7B620D-41F8-41F6-BA3E-F0B4C0383F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6432" y="157831"/>
            <a:ext cx="2234604" cy="946349"/>
          </a:xfrm>
          <a:prstGeom prst="rect">
            <a:avLst/>
          </a:prstGeom>
        </p:spPr>
      </p:pic>
      <p:sp>
        <p:nvSpPr>
          <p:cNvPr id="3" name="Szövegdoboz 2">
            <a:extLst>
              <a:ext uri="{FF2B5EF4-FFF2-40B4-BE49-F238E27FC236}">
                <a16:creationId xmlns:a16="http://schemas.microsoft.com/office/drawing/2014/main" id="{E8259FB3-1995-12A2-BF98-6BD8B64AA3A9}"/>
              </a:ext>
            </a:extLst>
          </p:cNvPr>
          <p:cNvSpPr txBox="1"/>
          <p:nvPr/>
        </p:nvSpPr>
        <p:spPr>
          <a:xfrm>
            <a:off x="748937" y="535211"/>
            <a:ext cx="1069412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>
                <a:solidFill>
                  <a:srgbClr val="002060"/>
                </a:solidFill>
              </a:rPr>
              <a:t>Jogszabályi áttekintés</a:t>
            </a:r>
          </a:p>
          <a:p>
            <a:pPr algn="just"/>
            <a:endParaRPr lang="hu-HU" sz="2000" dirty="0"/>
          </a:p>
          <a:p>
            <a:pPr algn="just"/>
            <a:r>
              <a:rPr lang="hu-HU" sz="2000" dirty="0" err="1"/>
              <a:t>Ar</a:t>
            </a:r>
            <a:r>
              <a:rPr lang="hu-HU" sz="2000" dirty="0"/>
              <a:t>. 5. § A </a:t>
            </a:r>
            <a:r>
              <a:rPr lang="hu-HU" sz="2000" dirty="0" err="1"/>
              <a:t>mintaoltalmi</a:t>
            </a:r>
            <a:r>
              <a:rPr lang="hu-HU" sz="2000" dirty="0"/>
              <a:t> igénypontokat a leírás végén a következők szerint kell elkészíteni:  </a:t>
            </a:r>
          </a:p>
          <a:p>
            <a:pPr algn="just"/>
            <a:r>
              <a:rPr lang="hu-HU" sz="2000" dirty="0"/>
              <a:t>…</a:t>
            </a:r>
          </a:p>
          <a:p>
            <a:pPr algn="just"/>
            <a:r>
              <a:rPr lang="hu-HU" sz="2000" dirty="0"/>
              <a:t>b) az igénypont tárgyi körből és jellemző részből áll; a tárgyi kör tartalmazza a minta tárgyának a minta címe szerinti megnevezését és – a szükséghez képest – a mintának a technika állásához tartozó legközelebbi megoldással közös jellemzőit, a jellemző rész pedig azokat a jellemzőket, amelyek a mintát ettől a megoldástól megkülönböztetik; a tárgyi kört és a jellemző részt az „amelyre jellemző” vagy „azzal jellemezve” szavak kötik össze;</a:t>
            </a:r>
          </a:p>
          <a:p>
            <a:pPr algn="just"/>
            <a:r>
              <a:rPr lang="hu-HU" sz="2000" dirty="0"/>
              <a:t>c) a feladat megoldásához elengedhetetlenül szükséges összes jellemzőt a főigénypontba kell foglalni; a főigénypontban legalább egy hivatkozási jellel ellátott megnevezésnek szerepelnie kell; a bejelentésnek csak egy főigénypontja lehet;</a:t>
            </a:r>
          </a:p>
          <a:p>
            <a:pPr algn="just"/>
            <a:r>
              <a:rPr lang="hu-HU" sz="2000" dirty="0"/>
              <a:t>d) a főigénypont </a:t>
            </a:r>
            <a:r>
              <a:rPr lang="hu-HU" sz="2000" dirty="0" err="1"/>
              <a:t>oltalmi</a:t>
            </a:r>
            <a:r>
              <a:rPr lang="hu-HU" sz="2000" dirty="0"/>
              <a:t> körébe tartozó egy vagy több előnyös megoldást </a:t>
            </a:r>
            <a:r>
              <a:rPr lang="hu-HU" sz="2000" dirty="0" err="1"/>
              <a:t>aligénypontokba</a:t>
            </a:r>
            <a:r>
              <a:rPr lang="hu-HU" sz="2000" dirty="0"/>
              <a:t> lehet foglalni; az </a:t>
            </a:r>
            <a:r>
              <a:rPr lang="hu-HU" sz="2000" dirty="0" err="1"/>
              <a:t>aligénypontnak</a:t>
            </a:r>
            <a:r>
              <a:rPr lang="hu-HU" sz="2000" dirty="0"/>
              <a:t> közvetlenül vagy közvetve utalnia kell a főigénypontra, amely utalásban egynél több előző igénypontot megjelölni csak vagylagosan lehet, és tartalmaznia kell egy vagy több további jellemzőt a megjelölt előző igénypont jellemzőihez képest;</a:t>
            </a:r>
          </a:p>
          <a:p>
            <a:pPr algn="just"/>
            <a:r>
              <a:rPr lang="hu-HU" sz="2000" dirty="0"/>
              <a:t>…</a:t>
            </a:r>
          </a:p>
          <a:p>
            <a:pPr algn="just"/>
            <a:r>
              <a:rPr lang="hu-HU" sz="2000" dirty="0"/>
              <a:t>f) az igénypontokban a berendezést szerkezete elemeinek és azok kapcsolatának megadásával kell jellemezni, ami nem helyettesíthető a működésre vagy az elérni kívánt hatásra utaló jellemzéssel.</a:t>
            </a:r>
          </a:p>
        </p:txBody>
      </p:sp>
    </p:spTree>
    <p:extLst>
      <p:ext uri="{BB962C8B-B14F-4D97-AF65-F5344CB8AC3E}">
        <p14:creationId xmlns:p14="http://schemas.microsoft.com/office/powerpoint/2010/main" val="3007563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5B7B620D-41F8-41F6-BA3E-F0B4C0383F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6432" y="157831"/>
            <a:ext cx="2234604" cy="946349"/>
          </a:xfrm>
          <a:prstGeom prst="rect">
            <a:avLst/>
          </a:prstGeom>
        </p:spPr>
      </p:pic>
      <p:sp>
        <p:nvSpPr>
          <p:cNvPr id="5" name="Szövegdoboz 4">
            <a:extLst>
              <a:ext uri="{FF2B5EF4-FFF2-40B4-BE49-F238E27FC236}">
                <a16:creationId xmlns:a16="http://schemas.microsoft.com/office/drawing/2014/main" id="{C3C316C2-33E8-B121-B88C-6E14BF0F8FB0}"/>
              </a:ext>
            </a:extLst>
          </p:cNvPr>
          <p:cNvSpPr txBox="1"/>
          <p:nvPr/>
        </p:nvSpPr>
        <p:spPr>
          <a:xfrm>
            <a:off x="555150" y="491495"/>
            <a:ext cx="110817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b="1" dirty="0" err="1">
                <a:solidFill>
                  <a:srgbClr val="002060"/>
                </a:solidFill>
              </a:rPr>
              <a:t>Hmtv</a:t>
            </a:r>
            <a:r>
              <a:rPr lang="hu-HU" sz="2400" b="1" dirty="0">
                <a:solidFill>
                  <a:srgbClr val="002060"/>
                </a:solidFill>
              </a:rPr>
              <a:t>. indoklás</a:t>
            </a:r>
            <a:endParaRPr lang="hu-HU" sz="2400" dirty="0"/>
          </a:p>
          <a:p>
            <a:endParaRPr lang="hu-HU" sz="2000" dirty="0"/>
          </a:p>
          <a:p>
            <a:pPr algn="just"/>
            <a:r>
              <a:rPr lang="hu-HU" sz="2000" dirty="0"/>
              <a:t>„A Javaslat az oltalom megalapozottságához, illetve az oltalom gyors és egyszerű megszerzéséhez fűződő érdekek közti egyensúlyt úgy kívánja megteremteni, hogy a bejelentésnek pusztán alaki szempontú vizsgálatát egyes érdemi feltételek vizsgálatával egészíti ki, ugyanakkor azoknak a feltételeknek az oltalom megadása előtti vizsgálatától eltekint, amelyeknek a műszaki-jogi mérlegelése, megítélése hosszabb időt venne igénybe. a bejelentési eljárásban nem vizsgált feltételek „ellenőrzésére” az ellenérdekű felek által az oltalom megadása után indított megsemmisítési eljárásban kerülhet sor. Így az oltalom megalapozottsága végső soron csak a jogvitákban tisztázódhat ugyan, de e megoldás éppen ezáltal takarékos is: csak ténylegesen érvényesített oltalmat teszi teljes körű - az újdonság és a feltalálói lépés </a:t>
            </a:r>
            <a:r>
              <a:rPr lang="hu-HU" sz="2000" dirty="0" err="1"/>
              <a:t>oltalmi</a:t>
            </a:r>
            <a:r>
              <a:rPr lang="hu-HU" sz="2000" dirty="0"/>
              <a:t> feltételére is kiterjedő vizsgálat tárgyává.”</a:t>
            </a:r>
          </a:p>
          <a:p>
            <a:pPr algn="just"/>
            <a:endParaRPr lang="hu-HU" sz="2000" dirty="0"/>
          </a:p>
          <a:p>
            <a:pPr algn="just"/>
            <a:r>
              <a:rPr lang="hu-HU" sz="2000" dirty="0"/>
              <a:t>„az igénypontnak kettős feladata van. Egyrészt eszközül szolgál az adott mintának más mintáktól, találmányoktól és egyéb műszaki megoldásoktól való elhatárolásához a megsemmisítési eljárásban, másrészt meghatározza az </a:t>
            </a:r>
            <a:r>
              <a:rPr lang="hu-HU" sz="2000" dirty="0" err="1"/>
              <a:t>oltalmi</a:t>
            </a:r>
            <a:r>
              <a:rPr lang="hu-HU" sz="2000" dirty="0"/>
              <a:t> kört, azaz kritériumokat nyújt annak megállapításához, hogy valamely berendezésben, termékben megvalósították-e a használati mintát”.  Továbbá „a </a:t>
            </a:r>
            <a:r>
              <a:rPr lang="hu-HU" sz="2000" dirty="0" err="1"/>
              <a:t>mintaoltalmi</a:t>
            </a:r>
            <a:r>
              <a:rPr lang="hu-HU" sz="2000" dirty="0"/>
              <a:t> bejelentés egységét illetően a Javaslat a szabadalmi jogénál szigorúbb szabályt tartalma: tekintettel a használati mintáknak a kiviteli alak szintjét közelítő konkrétságára, több mintának egy bejelentésbe foglalását még tárgyuk összefüggése esetén sem engedi meg”.</a:t>
            </a:r>
          </a:p>
        </p:txBody>
      </p:sp>
    </p:spTree>
    <p:extLst>
      <p:ext uri="{BB962C8B-B14F-4D97-AF65-F5344CB8AC3E}">
        <p14:creationId xmlns:p14="http://schemas.microsoft.com/office/powerpoint/2010/main" val="1750022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5B7B620D-41F8-41F6-BA3E-F0B4C0383F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6432" y="157831"/>
            <a:ext cx="2234604" cy="946349"/>
          </a:xfrm>
          <a:prstGeom prst="rect">
            <a:avLst/>
          </a:prstGeom>
        </p:spPr>
      </p:pic>
      <p:sp>
        <p:nvSpPr>
          <p:cNvPr id="5" name="Szövegdoboz 4">
            <a:extLst>
              <a:ext uri="{FF2B5EF4-FFF2-40B4-BE49-F238E27FC236}">
                <a16:creationId xmlns:a16="http://schemas.microsoft.com/office/drawing/2014/main" id="{DD497D1D-8DDA-BA12-5086-699E1353D649}"/>
              </a:ext>
            </a:extLst>
          </p:cNvPr>
          <p:cNvSpPr txBox="1"/>
          <p:nvPr/>
        </p:nvSpPr>
        <p:spPr>
          <a:xfrm>
            <a:off x="748937" y="535211"/>
            <a:ext cx="1069412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>
                <a:solidFill>
                  <a:srgbClr val="002060"/>
                </a:solidFill>
              </a:rPr>
              <a:t>Módszertani útmutató</a:t>
            </a:r>
          </a:p>
          <a:p>
            <a:endParaRPr lang="hu-HU" sz="3600" dirty="0"/>
          </a:p>
          <a:p>
            <a:pPr algn="just"/>
            <a:r>
              <a:rPr lang="hu-HU" sz="2400" dirty="0"/>
              <a:t>II.4.10.2. </a:t>
            </a:r>
          </a:p>
          <a:p>
            <a:pPr algn="just"/>
            <a:r>
              <a:rPr lang="hu-HU" sz="2400" dirty="0"/>
              <a:t>„Az igénypontban fel kell sorolni a minta mindazon jellemzőit, amelyek a minta </a:t>
            </a:r>
          </a:p>
          <a:p>
            <a:pPr algn="just"/>
            <a:r>
              <a:rPr lang="hu-HU" sz="2400" dirty="0"/>
              <a:t>megvalósításának szükséges és elégséges feltételét képezik. Ha a szükséges jellemzők </a:t>
            </a:r>
          </a:p>
          <a:p>
            <a:pPr algn="just"/>
            <a:r>
              <a:rPr lang="hu-HU" sz="2400" dirty="0"/>
              <a:t>közül valamelyik nem szerepelne az igénypontban, akkor a felsorolt jellemzők </a:t>
            </a:r>
          </a:p>
          <a:p>
            <a:pPr algn="just"/>
            <a:r>
              <a:rPr lang="hu-HU" sz="2400" dirty="0"/>
              <a:t>megvalósulása még nem biztosítaná a feladat megoldását, így az igénypont nem az </a:t>
            </a:r>
          </a:p>
          <a:p>
            <a:pPr algn="just"/>
            <a:r>
              <a:rPr lang="hu-HU" sz="2400" dirty="0"/>
              <a:t>oltalmazandó mintát jellemezné. Ha az elégséges jellemzőkön túlmenően további </a:t>
            </a:r>
          </a:p>
          <a:p>
            <a:pPr algn="just"/>
            <a:r>
              <a:rPr lang="hu-HU" sz="2400" dirty="0"/>
              <a:t>jellemzőt is tartalmaz az igénypont, akkor indokolatlanul leszűkül az </a:t>
            </a:r>
            <a:r>
              <a:rPr lang="hu-HU" sz="2400" dirty="0" err="1"/>
              <a:t>oltalmi</a:t>
            </a:r>
            <a:r>
              <a:rPr lang="hu-HU" sz="2400" dirty="0"/>
              <a:t> kör. Ebben az esetben a mintaoltalom „megkerülése” nagyon könnyű lenne.” ….</a:t>
            </a:r>
          </a:p>
          <a:p>
            <a:pPr algn="just"/>
            <a:r>
              <a:rPr lang="hu-HU" sz="2400" dirty="0"/>
              <a:t>„Az igénypontban meg kell adni, hogy a minta milyen szerkezeti elemekből áll és azok</a:t>
            </a:r>
          </a:p>
          <a:p>
            <a:pPr algn="just"/>
            <a:r>
              <a:rPr lang="hu-HU" sz="2400" dirty="0"/>
              <a:t>milyen módon kapcsolódnak egymáshoz („miből áll és mi, mihez, hogyan kapcsolódik”). A minta tehát az igénypontban szerkezeti elrendezésével, kialakításával, geometriai jellemzőivel, anyagi minőségével, továbbá a mintát alkotó részegységek egymás közötti kapcsolatának (a mintát felépítő szerkezeti elemek kapcsolódásainak) statikus megadásával jellemezhető.”</a:t>
            </a:r>
          </a:p>
        </p:txBody>
      </p:sp>
    </p:spTree>
    <p:extLst>
      <p:ext uri="{BB962C8B-B14F-4D97-AF65-F5344CB8AC3E}">
        <p14:creationId xmlns:p14="http://schemas.microsoft.com/office/powerpoint/2010/main" val="79822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5B7B620D-41F8-41F6-BA3E-F0B4C0383F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6432" y="157831"/>
            <a:ext cx="2234604" cy="946349"/>
          </a:xfrm>
          <a:prstGeom prst="rect">
            <a:avLst/>
          </a:prstGeom>
        </p:spPr>
      </p:pic>
      <p:sp>
        <p:nvSpPr>
          <p:cNvPr id="5" name="Szövegdoboz 4">
            <a:extLst>
              <a:ext uri="{FF2B5EF4-FFF2-40B4-BE49-F238E27FC236}">
                <a16:creationId xmlns:a16="http://schemas.microsoft.com/office/drawing/2014/main" id="{DD497D1D-8DDA-BA12-5086-699E1353D649}"/>
              </a:ext>
            </a:extLst>
          </p:cNvPr>
          <p:cNvSpPr txBox="1"/>
          <p:nvPr/>
        </p:nvSpPr>
        <p:spPr>
          <a:xfrm>
            <a:off x="748937" y="535211"/>
            <a:ext cx="1069412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>
                <a:solidFill>
                  <a:srgbClr val="002060"/>
                </a:solidFill>
              </a:rPr>
              <a:t>Módszertani útmutató</a:t>
            </a:r>
          </a:p>
          <a:p>
            <a:endParaRPr lang="hu-HU" sz="3600" dirty="0"/>
          </a:p>
          <a:p>
            <a:pPr algn="just"/>
            <a:r>
              <a:rPr lang="hu-HU" sz="2400" dirty="0"/>
              <a:t>II.4.10.4. </a:t>
            </a:r>
          </a:p>
          <a:p>
            <a:pPr algn="just"/>
            <a:r>
              <a:rPr lang="hu-HU" sz="2400" dirty="0"/>
              <a:t>„A leírásnak és az igénypontoknak egymással összhangban kell állnia. A leírásban meg kell fogalmazni a kitűzött feladat legáltalánosabb megoldását és az előnyös megoldásokat is. A főigénypontba a minta egészét, azaz a megvalósításhoz elengedhetetlenül szükséges összes jellemzőt kell belefoglalni.   ”</a:t>
            </a:r>
          </a:p>
        </p:txBody>
      </p:sp>
    </p:spTree>
    <p:extLst>
      <p:ext uri="{BB962C8B-B14F-4D97-AF65-F5344CB8AC3E}">
        <p14:creationId xmlns:p14="http://schemas.microsoft.com/office/powerpoint/2010/main" val="4224818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 descr="A képen vázlat, rajz, Vonalas grafika, diagram látható&#10;&#10;Automatikusan generált leírás">
            <a:extLst>
              <a:ext uri="{FF2B5EF4-FFF2-40B4-BE49-F238E27FC236}">
                <a16:creationId xmlns:a16="http://schemas.microsoft.com/office/drawing/2014/main" id="{9EC442DA-48E7-2741-C2A5-B4F865E002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354" y="2954548"/>
            <a:ext cx="7609078" cy="3709085"/>
          </a:xfrm>
          <a:prstGeom prst="rect">
            <a:avLst/>
          </a:prstGeom>
        </p:spPr>
      </p:pic>
      <p:pic>
        <p:nvPicPr>
          <p:cNvPr id="4" name="Kép 3">
            <a:extLst>
              <a:ext uri="{FF2B5EF4-FFF2-40B4-BE49-F238E27FC236}">
                <a16:creationId xmlns:a16="http://schemas.microsoft.com/office/drawing/2014/main" id="{5B7B620D-41F8-41F6-BA3E-F0B4C0383F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26432" y="157831"/>
            <a:ext cx="2234604" cy="946349"/>
          </a:xfrm>
          <a:prstGeom prst="rect">
            <a:avLst/>
          </a:prstGeom>
        </p:spPr>
      </p:pic>
      <p:sp>
        <p:nvSpPr>
          <p:cNvPr id="3" name="Szövegdoboz 2">
            <a:extLst>
              <a:ext uri="{FF2B5EF4-FFF2-40B4-BE49-F238E27FC236}">
                <a16:creationId xmlns:a16="http://schemas.microsoft.com/office/drawing/2014/main" id="{D8CE41EA-6A5A-0C91-34F7-818C587CBF19}"/>
              </a:ext>
            </a:extLst>
          </p:cNvPr>
          <p:cNvSpPr txBox="1"/>
          <p:nvPr/>
        </p:nvSpPr>
        <p:spPr>
          <a:xfrm>
            <a:off x="601785" y="843677"/>
            <a:ext cx="11176000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b="1" dirty="0">
                <a:solidFill>
                  <a:srgbClr val="002060"/>
                </a:solidFill>
              </a:rPr>
              <a:t>„</a:t>
            </a:r>
            <a:r>
              <a:rPr lang="hu-HU" sz="2400" b="1" dirty="0" err="1">
                <a:solidFill>
                  <a:srgbClr val="002060"/>
                </a:solidFill>
              </a:rPr>
              <a:t>Minta”példa</a:t>
            </a:r>
            <a:endParaRPr lang="hu-HU" sz="2400" dirty="0"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hu-HU" sz="20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hu-HU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A minta tárgya egy elektromos forgókefés fogkefe.</a:t>
            </a:r>
          </a:p>
          <a:p>
            <a:r>
              <a:rPr lang="hu-HU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</a:p>
          <a:p>
            <a:r>
              <a:rPr lang="hu-HU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A minta által megoldandó feladat a lepedék automatikus mozgatása a fog gyökerétől a fog éle felé.</a:t>
            </a:r>
          </a:p>
          <a:p>
            <a:r>
              <a:rPr lang="hu-HU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</a:p>
          <a:p>
            <a:r>
              <a:rPr lang="hu-HU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A feladatot a minta a fogkefén a forgókefe adaptív lepedékszenzor által beállított fordulatszámon való forgatásával és a forgás irány váltásával oldja meg.</a:t>
            </a:r>
          </a:p>
          <a:p>
            <a:r>
              <a:rPr lang="hu-HU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26778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1839</TotalTime>
  <Words>1810</Words>
  <Application>Microsoft Office PowerPoint</Application>
  <PresentationFormat>Szélesvásznú</PresentationFormat>
  <Paragraphs>120</Paragraphs>
  <Slides>14</Slides>
  <Notes>12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2</vt:i4>
      </vt:variant>
      <vt:variant>
        <vt:lpstr>Diacímek</vt:lpstr>
      </vt:variant>
      <vt:variant>
        <vt:i4>14</vt:i4>
      </vt:variant>
    </vt:vector>
  </HeadingPairs>
  <TitlesOfParts>
    <vt:vector size="20" baseType="lpstr">
      <vt:lpstr>Aptos</vt:lpstr>
      <vt:lpstr>Arial</vt:lpstr>
      <vt:lpstr>Calibri</vt:lpstr>
      <vt:lpstr>Calibri Light</vt:lpstr>
      <vt:lpstr>Office-téma</vt:lpstr>
      <vt:lpstr>1_Office-téma</vt:lpstr>
      <vt:lpstr>"Az igényelt oltalom terjedelmének meghatározása használatiminta-oltalom esetén" 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KÖSZÖNÖM A FIGYELMET!!!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Tanácsi eljárások</dc:title>
  <dc:creator>Braun Gábor Dr.</dc:creator>
  <cp:lastModifiedBy>Braun Gábor Dr.</cp:lastModifiedBy>
  <cp:revision>90</cp:revision>
  <cp:lastPrinted>2023-10-26T08:40:58Z</cp:lastPrinted>
  <dcterms:created xsi:type="dcterms:W3CDTF">2023-10-26T05:41:45Z</dcterms:created>
  <dcterms:modified xsi:type="dcterms:W3CDTF">2025-10-29T13:19:55Z</dcterms:modified>
</cp:coreProperties>
</file>