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4" r:id="rId20"/>
    <p:sldId id="276" r:id="rId21"/>
    <p:sldId id="277" r:id="rId22"/>
    <p:sldId id="273" r:id="rId23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CC00CC"/>
    <a:srgbClr val="008000"/>
    <a:srgbClr val="00CC00"/>
    <a:srgbClr val="CC3300"/>
    <a:srgbClr val="0000FF"/>
    <a:srgbClr val="3366FF"/>
    <a:srgbClr val="66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abadkézi sokszög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Szabadkézi sokszög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6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10051-78FF-48CB-BFA6-99DB3561539B}" type="datetimeFigureOut">
              <a:rPr lang="hu-HU"/>
              <a:pPr>
                <a:defRPr/>
              </a:pPr>
              <a:t>2014. 07. 07.</a:t>
            </a:fld>
            <a:endParaRPr lang="hu-HU" dirty="0"/>
          </a:p>
        </p:txBody>
      </p:sp>
      <p:sp>
        <p:nvSpPr>
          <p:cNvPr id="7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8F9F0-89BB-465A-9D62-4F01CA64C0F7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59A49-00AC-475E-822A-87A8D4B6482E}" type="datetimeFigureOut">
              <a:rPr lang="hu-HU"/>
              <a:pPr>
                <a:defRPr/>
              </a:pPr>
              <a:t>2014. 07. 07.</a:t>
            </a:fld>
            <a:endParaRPr lang="hu-HU" dirty="0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814F0-4526-4FD4-9EEE-C6587506F869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B9A47-BD73-4ED6-9AFB-2290D4C6D94B}" type="datetimeFigureOut">
              <a:rPr lang="hu-HU"/>
              <a:pPr>
                <a:defRPr/>
              </a:pPr>
              <a:t>2014. 07. 07.</a:t>
            </a:fld>
            <a:endParaRPr lang="hu-HU" dirty="0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477EE-7204-4943-AB27-AD4CB9D55DD6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E60EE-F230-41A4-8F22-A4E0095CE6E6}" type="datetimeFigureOut">
              <a:rPr lang="hu-HU"/>
              <a:pPr>
                <a:defRPr/>
              </a:pPr>
              <a:t>2014. 07. 07.</a:t>
            </a:fld>
            <a:endParaRPr lang="hu-HU" dirty="0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C2F1F-CF8C-4312-9E31-179F3E1DDFD6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abadkézi sokszög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Szabadkézi sokszög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C6B2B-6C31-43EB-865A-7876B9906732}" type="datetimeFigureOut">
              <a:rPr lang="hu-HU"/>
              <a:pPr>
                <a:defRPr/>
              </a:pPr>
              <a:t>2014. 07. 07.</a:t>
            </a:fld>
            <a:endParaRPr lang="hu-HU" dirty="0"/>
          </a:p>
        </p:txBody>
      </p:sp>
      <p:sp>
        <p:nvSpPr>
          <p:cNvPr id="7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3E108-A4F7-4BD2-A39B-0FD2B9F85206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1FB11-22FD-4968-859D-6160C14967BA}" type="datetimeFigureOut">
              <a:rPr lang="hu-HU"/>
              <a:pPr>
                <a:defRPr/>
              </a:pPr>
              <a:t>2014. 07. 07.</a:t>
            </a:fld>
            <a:endParaRPr lang="hu-HU" dirty="0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C480F-1CC6-4283-BB89-4F48486685B3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D7751-C99C-4DE0-9CB7-409F7B6084ED}" type="datetimeFigureOut">
              <a:rPr lang="hu-HU"/>
              <a:pPr>
                <a:defRPr/>
              </a:pPr>
              <a:t>2014. 07. 07.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C181C-7A3B-4BFA-AAF3-67544D7CF10B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B8E09-78CA-4BC6-BC51-F0FAB60A12BE}" type="datetimeFigureOut">
              <a:rPr lang="hu-HU"/>
              <a:pPr>
                <a:defRPr/>
              </a:pPr>
              <a:t>2014. 07. 07.</a:t>
            </a:fld>
            <a:endParaRPr lang="hu-HU" dirty="0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1A200-7C17-4E20-99A4-92C371B46719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68294-C547-42E3-84DF-1CD9B083C039}" type="datetimeFigureOut">
              <a:rPr lang="hu-HU"/>
              <a:pPr>
                <a:defRPr/>
              </a:pPr>
              <a:t>2014. 07. 07.</a:t>
            </a:fld>
            <a:endParaRPr lang="hu-HU" dirty="0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C8019-CECB-478B-9823-46513129EF56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8EBF5-55A8-4E15-8A15-E06559F34056}" type="datetimeFigureOut">
              <a:rPr lang="hu-HU"/>
              <a:pPr>
                <a:defRPr/>
              </a:pPr>
              <a:t>2014. 07. 07.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0EC6E-4ABB-4FCE-B04D-1AA820176E08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EC538-547C-45A3-A03E-646DA73306A5}" type="datetimeFigureOut">
              <a:rPr lang="hu-HU"/>
              <a:pPr>
                <a:defRPr/>
              </a:pPr>
              <a:t>2014. 07. 07.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7DD2A-D8F6-4FC0-9101-7975C0CE23FF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abadkézi sokszög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Szabadkézi sokszög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  <a:endParaRPr lang="en-US" smtClean="0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98AA91-314B-4FA4-A8C4-53117F126E7F}" type="datetimeFigureOut">
              <a:rPr lang="hu-HU"/>
              <a:pPr>
                <a:defRPr/>
              </a:pPr>
              <a:t>2014. 07. 07.</a:t>
            </a:fld>
            <a:endParaRPr lang="hu-HU" dirty="0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dirty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1B5968-0886-4919-A361-4C9B96674E69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7" r:id="rId2"/>
    <p:sldLayoutId id="2147483744" r:id="rId3"/>
    <p:sldLayoutId id="2147483738" r:id="rId4"/>
    <p:sldLayoutId id="2147483745" r:id="rId5"/>
    <p:sldLayoutId id="2147483739" r:id="rId6"/>
    <p:sldLayoutId id="2147483740" r:id="rId7"/>
    <p:sldLayoutId id="2147483746" r:id="rId8"/>
    <p:sldLayoutId id="2147483747" r:id="rId9"/>
    <p:sldLayoutId id="2147483741" r:id="rId10"/>
    <p:sldLayoutId id="214748374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ill Sans MT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ill Sans MT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ill Sans MT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ill Sans MT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ill Sans MT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ill Sans MT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ill Sans MT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ill Sans MT"/>
        </a:defRPr>
      </a:lvl9pPr>
    </p:titleStyle>
    <p:bodyStyle>
      <a:lvl1pPr marL="419100" indent="-3825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1" fontAlgn="base" hangingPunct="1">
        <a:spcBef>
          <a:spcPct val="20000"/>
        </a:spcBef>
        <a:spcAft>
          <a:spcPct val="0"/>
        </a:spcAft>
        <a:buClr>
          <a:srgbClr val="D2DA7A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1" fontAlgn="base" hangingPunct="1">
        <a:spcBef>
          <a:spcPct val="20000"/>
        </a:spcBef>
        <a:spcAft>
          <a:spcPct val="0"/>
        </a:spcAft>
        <a:buClr>
          <a:srgbClr val="FADA7A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nyelvor.c3.hu/period/1361/136109.pd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mtClean="0"/>
              <a:t>Az idézés </a:t>
            </a:r>
            <a:endParaRPr lang="hu-H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050" cy="45259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smtClean="0"/>
              <a:t>			 </a:t>
            </a:r>
            <a:r>
              <a:rPr lang="hu-HU" smtClean="0">
                <a:solidFill>
                  <a:srgbClr val="CC00FF"/>
                </a:solidFill>
              </a:rPr>
              <a:t>idézet</a:t>
            </a:r>
          </a:p>
          <a:p>
            <a:pPr>
              <a:buFont typeface="Wingdings 2" pitchFamily="18" charset="2"/>
              <a:buNone/>
            </a:pPr>
            <a:r>
              <a:rPr lang="hu-HU" sz="3200" smtClean="0">
                <a:solidFill>
                  <a:srgbClr val="CC00FF"/>
                </a:solidFill>
              </a:rPr>
              <a:t>„Csak az kedves nekünk igazán </a:t>
            </a:r>
            <a:r>
              <a:rPr lang="hu-HU" sz="3200" b="1" smtClean="0">
                <a:solidFill>
                  <a:srgbClr val="0000FF"/>
                </a:solidFill>
              </a:rPr>
              <a:t>-</a:t>
            </a:r>
            <a:r>
              <a:rPr lang="hu-HU" sz="3200" smtClean="0">
                <a:solidFill>
                  <a:srgbClr val="0000FF"/>
                </a:solidFill>
              </a:rPr>
              <a:t> hangoztatta Molnár Ferenc </a:t>
            </a:r>
            <a:r>
              <a:rPr lang="hu-HU" sz="3200" b="1" smtClean="0">
                <a:solidFill>
                  <a:srgbClr val="0000FF"/>
                </a:solidFill>
              </a:rPr>
              <a:t>-,</a:t>
            </a:r>
            <a:r>
              <a:rPr lang="hu-HU" sz="3200" smtClean="0"/>
              <a:t> </a:t>
            </a:r>
            <a:r>
              <a:rPr lang="hu-HU" sz="3200" smtClean="0">
                <a:solidFill>
                  <a:srgbClr val="CC00FF"/>
                </a:solidFill>
              </a:rPr>
              <a:t>amit félünk elveszíteni.”</a:t>
            </a:r>
          </a:p>
          <a:p>
            <a:pPr>
              <a:buFont typeface="Wingdings 2" pitchFamily="18" charset="2"/>
              <a:buNone/>
            </a:pPr>
            <a:r>
              <a:rPr lang="hu-HU" smtClean="0"/>
              <a:t>	</a:t>
            </a:r>
            <a:r>
              <a:rPr lang="hu-HU" smtClean="0">
                <a:solidFill>
                  <a:srgbClr val="3366FF"/>
                </a:solidFill>
              </a:rPr>
              <a:t>idéző mondat</a:t>
            </a:r>
          </a:p>
          <a:p>
            <a:pPr>
              <a:buFont typeface="Wingdings 2" pitchFamily="18" charset="2"/>
              <a:buNone/>
            </a:pPr>
            <a:r>
              <a:rPr lang="hu-HU" smtClean="0"/>
              <a:t>							</a:t>
            </a:r>
            <a:r>
              <a:rPr lang="hu-HU" smtClean="0">
                <a:solidFill>
                  <a:srgbClr val="CC00FF"/>
                </a:solidFill>
              </a:rPr>
              <a:t>idézet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413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rgbClr val="6666FF"/>
                </a:solidFill>
              </a:rPr>
              <a:t>Idézzük tartalom szerint az alábbiakat!</a:t>
            </a:r>
            <a:endParaRPr lang="hu-HU" dirty="0">
              <a:solidFill>
                <a:srgbClr val="6666FF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„Nem adhatok mást, csak mi lényegem” – mondta Lucifer Madách Imre művében.</a:t>
            </a:r>
          </a:p>
          <a:p>
            <a:endParaRPr lang="hu-HU" smtClean="0"/>
          </a:p>
          <a:p>
            <a:r>
              <a:rPr lang="hu-HU" smtClean="0"/>
              <a:t>Lucifer azt mondta Madách Imre művében, hogy nem </a:t>
            </a:r>
            <a:r>
              <a:rPr lang="hu-HU" smtClean="0">
                <a:solidFill>
                  <a:srgbClr val="CC00CC"/>
                </a:solidFill>
              </a:rPr>
              <a:t>adhat</a:t>
            </a:r>
            <a:r>
              <a:rPr lang="hu-HU" smtClean="0"/>
              <a:t> mást, csak ami a </a:t>
            </a:r>
            <a:r>
              <a:rPr lang="hu-HU" smtClean="0">
                <a:solidFill>
                  <a:srgbClr val="CC00FF"/>
                </a:solidFill>
              </a:rPr>
              <a:t>lényege</a:t>
            </a:r>
            <a:r>
              <a:rPr lang="hu-HU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76250"/>
            <a:ext cx="8218488" cy="5649913"/>
          </a:xfrm>
        </p:spPr>
        <p:txBody>
          <a:bodyPr/>
          <a:lstStyle/>
          <a:p>
            <a:endParaRPr lang="hu-HU" smtClean="0"/>
          </a:p>
          <a:p>
            <a:r>
              <a:rPr lang="hu-HU" smtClean="0"/>
              <a:t>Kosztolányi Dezső azt írta: „Szeretnék élni, élni örökig!”</a:t>
            </a:r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r>
              <a:rPr lang="hu-HU" smtClean="0"/>
              <a:t>Kosztolányi Dezső azt írta, hogy örökké </a:t>
            </a:r>
            <a:r>
              <a:rPr lang="hu-HU" smtClean="0">
                <a:solidFill>
                  <a:srgbClr val="CC00FF"/>
                </a:solidFill>
              </a:rPr>
              <a:t>szeretne</a:t>
            </a:r>
            <a:r>
              <a:rPr lang="hu-HU" smtClean="0"/>
              <a:t> élni.</a:t>
            </a:r>
            <a:br>
              <a:rPr lang="hu-HU" smtClean="0"/>
            </a:br>
            <a:endParaRPr lang="hu-HU" smtClean="0"/>
          </a:p>
          <a:p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76250"/>
            <a:ext cx="8291513" cy="5649913"/>
          </a:xfrm>
        </p:spPr>
        <p:txBody>
          <a:bodyPr/>
          <a:lstStyle/>
          <a:p>
            <a:endParaRPr lang="hu-HU" smtClean="0"/>
          </a:p>
          <a:p>
            <a:r>
              <a:rPr lang="hu-HU" smtClean="0"/>
              <a:t>Juhász Gyula régi kedveséről írja: „És én úgy őrzöm e mosolygást, /miként a napsugárt a tenger[…]”</a:t>
            </a:r>
          </a:p>
          <a:p>
            <a:endParaRPr lang="hu-HU" smtClean="0"/>
          </a:p>
          <a:p>
            <a:endParaRPr lang="hu-HU" smtClean="0"/>
          </a:p>
          <a:p>
            <a:r>
              <a:rPr lang="hu-HU" smtClean="0"/>
              <a:t>Juhász Gyula azt írta régi kedveséről, hogy úgy </a:t>
            </a:r>
            <a:r>
              <a:rPr lang="hu-HU" smtClean="0">
                <a:solidFill>
                  <a:srgbClr val="CC00FF"/>
                </a:solidFill>
              </a:rPr>
              <a:t>őrzi</a:t>
            </a:r>
            <a:r>
              <a:rPr lang="hu-HU" smtClean="0"/>
              <a:t> a mosolygását, mint a tenger a napsugarat.</a:t>
            </a:r>
            <a:br>
              <a:rPr lang="hu-HU" smtClean="0"/>
            </a:br>
            <a:endParaRPr lang="hu-HU" smtClean="0"/>
          </a:p>
          <a:p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9275"/>
            <a:ext cx="8362950" cy="5576888"/>
          </a:xfrm>
        </p:spPr>
        <p:txBody>
          <a:bodyPr/>
          <a:lstStyle/>
          <a:p>
            <a:endParaRPr lang="hu-HU" smtClean="0"/>
          </a:p>
          <a:p>
            <a:r>
              <a:rPr lang="hu-HU" smtClean="0"/>
              <a:t>„Használni s nem ragyogni akarok” – jelentette ki Petőfi Sándor.</a:t>
            </a:r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r>
              <a:rPr lang="hu-HU" smtClean="0"/>
              <a:t>Petőfi Sándor azt jelentette ki egy alkalommal, hogy használni </a:t>
            </a:r>
            <a:r>
              <a:rPr lang="hu-HU" smtClean="0">
                <a:solidFill>
                  <a:srgbClr val="CC00FF"/>
                </a:solidFill>
              </a:rPr>
              <a:t>akar</a:t>
            </a:r>
            <a:r>
              <a:rPr lang="hu-HU" smtClean="0"/>
              <a:t>, nem pedig ragyogni.</a:t>
            </a:r>
            <a:br>
              <a:rPr lang="hu-HU" smtClean="0"/>
            </a:br>
            <a:endParaRPr lang="hu-HU" smtClean="0"/>
          </a:p>
          <a:p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ím 1"/>
          <p:cNvSpPr>
            <a:spLocks noGrp="1"/>
          </p:cNvSpPr>
          <p:nvPr>
            <p:ph type="title"/>
          </p:nvPr>
        </p:nvSpPr>
        <p:spPr>
          <a:xfrm>
            <a:off x="900113" y="260350"/>
            <a:ext cx="7467600" cy="1143000"/>
          </a:xfrm>
        </p:spPr>
        <p:txBody>
          <a:bodyPr/>
          <a:lstStyle/>
          <a:p>
            <a:pPr algn="ctr"/>
            <a:r>
              <a:rPr lang="hu-HU" smtClean="0">
                <a:solidFill>
                  <a:srgbClr val="3366FF"/>
                </a:solidFill>
              </a:rPr>
              <a:t>Az idézés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513" cy="5068888"/>
          </a:xfrm>
        </p:spPr>
        <p:txBody>
          <a:bodyPr>
            <a:normAutofit fontScale="925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/>
              <a:t>Mások gondolatait – mondatait, közléseit – kétféleképpen idézhetjük: szó szerint és tartalom szerint.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/>
              <a:t>A szó szerinti idézés (egyenes idézet) mondatformája idéző mondatból és idézetből áll.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/>
              <a:t>A tartalom szerinti idézést (függő idézet) rendszerint alárendelő mondatban fogalmazzuk meg. Az idézetet tartalmazó mellékmondatban az eredeti szöveg személyragos alakjai – a főmondathoz igazodva – megváltoznak.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000" smtClean="0">
                <a:solidFill>
                  <a:srgbClr val="3366FF"/>
                </a:solidFill>
              </a:rPr>
              <a:t>Idézzük szó szerint háromféleképpen és tartalom szerint a következő idézetet:</a:t>
            </a:r>
          </a:p>
        </p:txBody>
      </p:sp>
      <p:sp>
        <p:nvSpPr>
          <p:cNvPr id="2253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hu-HU" smtClean="0"/>
          </a:p>
          <a:p>
            <a:pPr>
              <a:buFont typeface="Wingdings 2" pitchFamily="18" charset="2"/>
              <a:buNone/>
            </a:pPr>
            <a:r>
              <a:rPr lang="hu-HU" smtClean="0"/>
              <a:t>„Elbeszélni nem regényíróktól tanultam, hanem a magyar paraszttól”</a:t>
            </a:r>
          </a:p>
          <a:p>
            <a:pPr>
              <a:buFont typeface="Wingdings 2" pitchFamily="18" charset="2"/>
              <a:buNone/>
            </a:pPr>
            <a:r>
              <a:rPr lang="hu-HU" smtClean="0"/>
              <a:t>(Mikszáth Kálmán)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04813"/>
            <a:ext cx="8291513" cy="6264275"/>
          </a:xfrm>
        </p:spPr>
        <p:txBody>
          <a:bodyPr>
            <a:normAutofit fontScale="92500" lnSpcReduction="1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dirty="0" smtClean="0"/>
              <a:t>„Elbeszélni nem regényíróktól tanultam, hanem a magyar paraszttól” – vallotta Mikszáth Kálmán.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hu-HU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dirty="0" smtClean="0"/>
              <a:t>Mikszáth Kálmán mondta: „Elbeszélni nem regényíróktól tanultam, hanem a magyar paraszttól.”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hu-HU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dirty="0" smtClean="0"/>
              <a:t>„Elbeszélni nem regényíróktól tanultam - fejtette ki Mikszáth Kálmán -, hanem a magyar paraszttól.”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hu-HU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dirty="0" smtClean="0"/>
              <a:t>Mikszáth Kálmán bebizonyította, hogy elbeszélni nem regényíróktól tanult, hanem a magyar paraszttól.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611560" y="2924944"/>
            <a:ext cx="6951248" cy="230124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mtClean="0">
                <a:solidFill>
                  <a:srgbClr val="660066"/>
                </a:solidFill>
              </a:rPr>
              <a:t>A forrásmegjelölés szabályai</a:t>
            </a:r>
            <a:endParaRPr lang="hu-HU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000" b="1" smtClean="0">
                <a:solidFill>
                  <a:srgbClr val="660066"/>
                </a:solidFill>
              </a:rPr>
              <a:t>Válassz ki a felsoroltak közül 9 kifejezést, és tetszőleges sorrendben írd be a bingószelvényedbe!</a:t>
            </a:r>
          </a:p>
        </p:txBody>
      </p:sp>
      <p:sp>
        <p:nvSpPr>
          <p:cNvPr id="25603" name="Tartalom helye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3657600" cy="3992563"/>
          </a:xfrm>
        </p:spPr>
        <p:txBody>
          <a:bodyPr/>
          <a:lstStyle/>
          <a:p>
            <a:r>
              <a:rPr lang="hu-HU" smtClean="0"/>
              <a:t>párbeszéd</a:t>
            </a:r>
          </a:p>
          <a:p>
            <a:r>
              <a:rPr lang="hu-HU" smtClean="0"/>
              <a:t>idéző mondat</a:t>
            </a:r>
          </a:p>
          <a:p>
            <a:r>
              <a:rPr lang="hu-HU" smtClean="0"/>
              <a:t>személyragok</a:t>
            </a:r>
          </a:p>
          <a:p>
            <a:r>
              <a:rPr lang="hu-HU" smtClean="0"/>
              <a:t>idézet</a:t>
            </a:r>
          </a:p>
          <a:p>
            <a:r>
              <a:rPr lang="hu-HU" smtClean="0"/>
              <a:t>idézőjel</a:t>
            </a:r>
          </a:p>
          <a:p>
            <a:r>
              <a:rPr lang="hu-HU" smtClean="0"/>
              <a:t>helyesírás</a:t>
            </a:r>
          </a:p>
          <a:p>
            <a:r>
              <a:rPr lang="hu-HU" smtClean="0"/>
              <a:t>kettőspont</a:t>
            </a:r>
          </a:p>
        </p:txBody>
      </p:sp>
      <p:sp>
        <p:nvSpPr>
          <p:cNvPr id="25604" name="Tartalom helye 3"/>
          <p:cNvSpPr>
            <a:spLocks noGrp="1"/>
          </p:cNvSpPr>
          <p:nvPr>
            <p:ph sz="half" idx="2"/>
          </p:nvPr>
        </p:nvSpPr>
        <p:spPr>
          <a:xfrm>
            <a:off x="4267200" y="2420938"/>
            <a:ext cx="3657600" cy="3705225"/>
          </a:xfrm>
        </p:spPr>
        <p:txBody>
          <a:bodyPr/>
          <a:lstStyle/>
          <a:p>
            <a:r>
              <a:rPr lang="hu-HU" smtClean="0"/>
              <a:t>tartalom szerinti</a:t>
            </a:r>
          </a:p>
          <a:p>
            <a:r>
              <a:rPr lang="hu-HU" smtClean="0"/>
              <a:t>gondolatjel</a:t>
            </a:r>
          </a:p>
          <a:p>
            <a:r>
              <a:rPr lang="hu-HU" smtClean="0"/>
              <a:t>szó szerinti</a:t>
            </a:r>
          </a:p>
          <a:p>
            <a:r>
              <a:rPr lang="hu-HU" smtClean="0"/>
              <a:t>egyenes idézet</a:t>
            </a:r>
          </a:p>
          <a:p>
            <a:r>
              <a:rPr lang="hu-HU" smtClean="0"/>
              <a:t>három</a:t>
            </a:r>
          </a:p>
          <a:p>
            <a:r>
              <a:rPr lang="hu-HU" smtClean="0"/>
              <a:t>függő idézet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975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b="1" dirty="0" smtClean="0">
                <a:solidFill>
                  <a:srgbClr val="0070C0"/>
                </a:solidFill>
              </a:rPr>
              <a:t>Kinek melyik művéből való az idézet?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„Vitézek, mi lehet ez széles föld felett szebb dolog az végeknél?”</a:t>
            </a:r>
          </a:p>
          <a:p>
            <a:r>
              <a:rPr lang="hu-HU" i="1" smtClean="0">
                <a:solidFill>
                  <a:srgbClr val="0070C0"/>
                </a:solidFill>
              </a:rPr>
              <a:t>Balassi Bálint: Egy katonaének</a:t>
            </a:r>
          </a:p>
          <a:p>
            <a:pPr>
              <a:buFont typeface="Wingdings 2" pitchFamily="18" charset="2"/>
              <a:buNone/>
            </a:pPr>
            <a:endParaRPr lang="hu-HU" smtClean="0"/>
          </a:p>
          <a:p>
            <a:r>
              <a:rPr lang="hu-HU" smtClean="0"/>
              <a:t>„Elvadult tájon gázolok: / Ős, buja földön dudva, muhar.”</a:t>
            </a:r>
          </a:p>
          <a:p>
            <a:r>
              <a:rPr lang="hu-HU" i="1" smtClean="0">
                <a:solidFill>
                  <a:srgbClr val="0070C0"/>
                </a:solidFill>
              </a:rPr>
              <a:t>Ady Endre: A magyar Ugaron</a:t>
            </a:r>
            <a:endParaRPr lang="hu-HU" smtClean="0">
              <a:solidFill>
                <a:srgbClr val="0070C0"/>
              </a:solidFill>
            </a:endParaRPr>
          </a:p>
          <a:p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000" smtClean="0">
                <a:solidFill>
                  <a:srgbClr val="660066"/>
                </a:solidFill>
              </a:rPr>
              <a:t>Figyeljük meg a két forrásmegjelölés közti különbséget!</a:t>
            </a:r>
          </a:p>
        </p:txBody>
      </p:sp>
      <p:sp>
        <p:nvSpPr>
          <p:cNvPr id="26627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Takács Etel: A magyar nyelv könyve 7-8., Nemzeti Tankönyvkiadó, Budapest, 2011.</a:t>
            </a:r>
          </a:p>
          <a:p>
            <a:endParaRPr lang="hu-HU" smtClean="0"/>
          </a:p>
          <a:p>
            <a:r>
              <a:rPr lang="hu-HU" smtClean="0"/>
              <a:t>Grétsy László: Nyelvi játékok – nyelvi nevelés, 1967, Magyar Nyelvőr 91, 171-82.</a:t>
            </a:r>
          </a:p>
          <a:p>
            <a:pPr>
              <a:buFont typeface="Wingdings 2" pitchFamily="18" charset="2"/>
              <a:buNone/>
            </a:pPr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713" cy="1397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u="sng" smtClean="0">
                <a:hlinkClick r:id="rId2"/>
              </a:rPr>
              <a:t>http://nyelvor.c3.hu/period/1361/136109.pdf</a:t>
            </a:r>
            <a:endParaRPr lang="hu-HU" smtClean="0"/>
          </a:p>
          <a:p>
            <a:pPr>
              <a:buFont typeface="Wingdings 2" pitchFamily="18" charset="2"/>
              <a:buNone/>
            </a:pPr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ím 1"/>
          <p:cNvSpPr>
            <a:spLocks noGrp="1"/>
          </p:cNvSpPr>
          <p:nvPr>
            <p:ph type="title"/>
          </p:nvPr>
        </p:nvSpPr>
        <p:spPr>
          <a:xfrm>
            <a:off x="539750" y="2708275"/>
            <a:ext cx="7467600" cy="1143000"/>
          </a:xfrm>
        </p:spPr>
        <p:txBody>
          <a:bodyPr/>
          <a:lstStyle/>
          <a:p>
            <a:r>
              <a:rPr lang="hu-HU" smtClean="0">
                <a:solidFill>
                  <a:srgbClr val="0000FF"/>
                </a:solidFill>
              </a:rPr>
              <a:t>Köszönöm a figyelmet!</a:t>
            </a:r>
            <a:endParaRPr lang="hu-HU" smtClean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hu-HU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hu-HU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hu-HU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hu-HU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hu-HU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hu-HU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hu-HU" dirty="0" smtClean="0"/>
          </a:p>
          <a:p>
            <a:pPr marL="420624" indent="-384048"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/>
              <a:t>Készítette: Vizi Bernadett</a:t>
            </a:r>
          </a:p>
          <a:p>
            <a:pPr marL="420624" indent="-384048"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/>
              <a:t>2013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288" y="1125538"/>
            <a:ext cx="8291512" cy="4967287"/>
          </a:xfrm>
        </p:spPr>
        <p:txBody>
          <a:bodyPr/>
          <a:lstStyle/>
          <a:p>
            <a:r>
              <a:rPr lang="hu-HU" smtClean="0"/>
              <a:t>„Fényesebb a láncnál a kard, / Jobban ékesíti a kart,”</a:t>
            </a:r>
          </a:p>
          <a:p>
            <a:r>
              <a:rPr lang="hu-HU" i="1" smtClean="0">
                <a:solidFill>
                  <a:srgbClr val="0070C0"/>
                </a:solidFill>
              </a:rPr>
              <a:t>Petőfi Sándor: Nemzeti dal</a:t>
            </a:r>
          </a:p>
          <a:p>
            <a:endParaRPr lang="hu-HU" smtClean="0"/>
          </a:p>
          <a:p>
            <a:r>
              <a:rPr lang="hu-HU" smtClean="0"/>
              <a:t>„Messze jövendővel komolyan vess összve jelenkort; / Hass, alkoss, gyarapíts: s a haza fényre derűl!”</a:t>
            </a:r>
          </a:p>
          <a:p>
            <a:r>
              <a:rPr lang="hu-HU" i="1" smtClean="0">
                <a:solidFill>
                  <a:srgbClr val="0070C0"/>
                </a:solidFill>
              </a:rPr>
              <a:t>Kölcsey Ferenc: Huszt</a:t>
            </a:r>
            <a:endParaRPr lang="hu-HU" smtClean="0">
              <a:solidFill>
                <a:srgbClr val="0070C0"/>
              </a:solidFill>
            </a:endParaRPr>
          </a:p>
          <a:p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0350"/>
            <a:ext cx="8291513" cy="6408738"/>
          </a:xfrm>
        </p:spPr>
        <p:txBody>
          <a:bodyPr/>
          <a:lstStyle/>
          <a:p>
            <a:r>
              <a:rPr lang="hu-HU" smtClean="0"/>
              <a:t>„Tüzesen süt le a nyári nap sugára  Az ég tetejéről a juhászbojtárra.”</a:t>
            </a:r>
          </a:p>
          <a:p>
            <a:r>
              <a:rPr lang="hu-HU" i="1" smtClean="0">
                <a:solidFill>
                  <a:srgbClr val="0070C0"/>
                </a:solidFill>
              </a:rPr>
              <a:t>Petőfi Sándor: János vitéz</a:t>
            </a:r>
          </a:p>
          <a:p>
            <a:endParaRPr lang="hu-HU" smtClean="0"/>
          </a:p>
          <a:p>
            <a:r>
              <a:rPr lang="hu-HU" smtClean="0"/>
              <a:t>„Edward király, angol király / Léptet fakó lován:”</a:t>
            </a:r>
          </a:p>
          <a:p>
            <a:r>
              <a:rPr lang="hu-HU" i="1" smtClean="0">
                <a:solidFill>
                  <a:srgbClr val="0070C0"/>
                </a:solidFill>
              </a:rPr>
              <a:t>Arany János: A walesi bárdok</a:t>
            </a:r>
          </a:p>
          <a:p>
            <a:endParaRPr lang="hu-HU" smtClean="0"/>
          </a:p>
          <a:p>
            <a:r>
              <a:rPr lang="hu-HU" smtClean="0"/>
              <a:t>„Egy, csak egy legény van talpon a vidéken, / Meddig a szem ellát puszta földön, égen;”</a:t>
            </a:r>
          </a:p>
          <a:p>
            <a:r>
              <a:rPr lang="hu-HU" i="1" smtClean="0">
                <a:solidFill>
                  <a:srgbClr val="0070C0"/>
                </a:solidFill>
              </a:rPr>
              <a:t>Arany János: Toldi</a:t>
            </a:r>
            <a:endParaRPr lang="hu-HU" smtClean="0">
              <a:solidFill>
                <a:srgbClr val="0070C0"/>
              </a:solidFill>
            </a:endParaRPr>
          </a:p>
          <a:p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975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b="1" dirty="0" smtClean="0">
                <a:solidFill>
                  <a:srgbClr val="0070C0"/>
                </a:solidFill>
              </a:rPr>
              <a:t>Figyeljétek meg a két mondat közti különbséget!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11267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362950" cy="4525963"/>
          </a:xfrm>
        </p:spPr>
        <p:txBody>
          <a:bodyPr/>
          <a:lstStyle/>
          <a:p>
            <a:endParaRPr lang="hu-HU" smtClean="0"/>
          </a:p>
          <a:p>
            <a:r>
              <a:rPr lang="hu-HU" smtClean="0"/>
              <a:t>a) „A bölcsesség legnagyobb mestere az élet.” (Kölcsey Ferenc)</a:t>
            </a:r>
          </a:p>
          <a:p>
            <a:pPr>
              <a:buFont typeface="Wingdings 2" pitchFamily="18" charset="2"/>
              <a:buNone/>
            </a:pPr>
            <a:endParaRPr lang="hu-HU" smtClean="0"/>
          </a:p>
          <a:p>
            <a:pPr>
              <a:buFont typeface="Wingdings 2" pitchFamily="18" charset="2"/>
              <a:buNone/>
            </a:pPr>
            <a:endParaRPr lang="hu-HU" smtClean="0"/>
          </a:p>
          <a:p>
            <a:r>
              <a:rPr lang="hu-HU" smtClean="0"/>
              <a:t>b) Kölcsey azt mondta, hogy bölcsességre az élet tanít.</a:t>
            </a:r>
          </a:p>
          <a:p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50825" y="1628775"/>
            <a:ext cx="8713788" cy="4525963"/>
          </a:xfrm>
        </p:spPr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/>
              <a:t>    		</a:t>
            </a:r>
            <a:r>
              <a:rPr lang="hu-HU" dirty="0" smtClean="0">
                <a:solidFill>
                  <a:srgbClr val="0000FF"/>
                </a:solidFill>
              </a:rPr>
              <a:t>idéző mondat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2500" dirty="0" smtClean="0"/>
              <a:t>Molnár Ferenc a következőt vallotta egy alkalommal: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2500" dirty="0" smtClean="0"/>
              <a:t>   „Csak az kedves nekünk igazán, amit félünk elveszíteni.”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>
                <a:solidFill>
                  <a:srgbClr val="0000FF"/>
                </a:solidFill>
              </a:rPr>
              <a:t>		</a:t>
            </a:r>
            <a:r>
              <a:rPr lang="hu-HU" dirty="0" smtClean="0">
                <a:solidFill>
                  <a:srgbClr val="CC00FF"/>
                </a:solidFill>
              </a:rPr>
              <a:t>idézet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hu-H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a) „A bölcsesség legnagyobb mestere az élet.” (Kölcsey Ferenc)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hu-HU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hu-HU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hu-HU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0" y="981075"/>
            <a:ext cx="8964613" cy="4525963"/>
          </a:xfrm>
        </p:spPr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hu-HU" sz="25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hu-HU" sz="25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2500" dirty="0" smtClean="0"/>
              <a:t>  			</a:t>
            </a:r>
            <a:r>
              <a:rPr lang="hu-HU" sz="2500" dirty="0" smtClean="0">
                <a:solidFill>
                  <a:srgbClr val="CC00FF"/>
                </a:solidFill>
              </a:rPr>
              <a:t>idézet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2500" dirty="0" smtClean="0"/>
              <a:t> </a:t>
            </a:r>
            <a:r>
              <a:rPr lang="hu-HU" sz="2500" dirty="0" smtClean="0">
                <a:solidFill>
                  <a:srgbClr val="CC00FF"/>
                </a:solidFill>
              </a:rPr>
              <a:t>„Csak az kedves nekünk igazán, amit félünk elveszíteni” </a:t>
            </a:r>
            <a:r>
              <a:rPr lang="hu-HU" sz="2500" b="1" dirty="0" smtClean="0">
                <a:solidFill>
                  <a:srgbClr val="CC00FF"/>
                </a:solidFill>
              </a:rPr>
              <a:t>–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2500" dirty="0" smtClean="0"/>
              <a:t> </a:t>
            </a:r>
            <a:r>
              <a:rPr lang="hu-HU" sz="2500" dirty="0" smtClean="0">
                <a:solidFill>
                  <a:srgbClr val="6666FF"/>
                </a:solidFill>
              </a:rPr>
              <a:t>mondta Molnár Ferenc.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2500" dirty="0" smtClean="0"/>
              <a:t>		</a:t>
            </a:r>
            <a:r>
              <a:rPr lang="hu-HU" sz="2500" dirty="0" smtClean="0">
                <a:solidFill>
                  <a:srgbClr val="0000FF"/>
                </a:solidFill>
              </a:rPr>
              <a:t>idéző mondat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hu-HU" sz="2500" dirty="0" smtClean="0">
              <a:solidFill>
                <a:srgbClr val="0000FF"/>
              </a:solidFill>
            </a:endParaRP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Molnár Ferenc a következőt vallotta egy alkalommal: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„Csak az kedves nekünk igazán, amit félünk elveszíteni.”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hu-HU" sz="2500" dirty="0" smtClean="0">
              <a:solidFill>
                <a:srgbClr val="0000FF"/>
              </a:solidFill>
            </a:endParaRP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hu-HU" sz="25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hu-HU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mtClean="0">
                <a:solidFill>
                  <a:srgbClr val="6666FF"/>
                </a:solidFill>
              </a:rPr>
              <a:t>A párbeszéd helyesírása</a:t>
            </a:r>
          </a:p>
        </p:txBody>
      </p:sp>
      <p:sp>
        <p:nvSpPr>
          <p:cNvPr id="1433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smtClean="0"/>
              <a:t>- A kéket kérem – felelte Kata.</a:t>
            </a:r>
          </a:p>
          <a:p>
            <a:pPr>
              <a:buFont typeface="Wingdings 2" pitchFamily="18" charset="2"/>
              <a:buNone/>
            </a:pPr>
            <a:endParaRPr lang="hu-HU" smtClean="0"/>
          </a:p>
          <a:p>
            <a:pPr>
              <a:buFont typeface="Wingdings 2" pitchFamily="18" charset="2"/>
              <a:buNone/>
            </a:pPr>
            <a:r>
              <a:rPr lang="hu-HU" smtClean="0"/>
              <a:t>- Honnan ismered őt? – érdeklődött Péter.</a:t>
            </a:r>
          </a:p>
          <a:p>
            <a:pPr>
              <a:buFontTx/>
              <a:buChar char="-"/>
            </a:pPr>
            <a:endParaRPr lang="hu-HU" smtClean="0"/>
          </a:p>
          <a:p>
            <a:pPr>
              <a:buFont typeface="Wingdings 2" pitchFamily="18" charset="2"/>
              <a:buNone/>
            </a:pPr>
            <a:r>
              <a:rPr lang="hu-HU" smtClean="0"/>
              <a:t>- Jaj, de szépet rajzoltál! – kiáltott fel Pisti.</a:t>
            </a:r>
          </a:p>
          <a:p>
            <a:pPr>
              <a:buFontTx/>
              <a:buChar char="-"/>
            </a:pPr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sz="2800" smtClean="0"/>
              <a:t>Molnár Ferenc a következőt vallotta egy alkalommal: „Csak az kedves nekünk igazán, amit félünk elveszíteni.” </a:t>
            </a:r>
          </a:p>
          <a:p>
            <a:pPr>
              <a:buFont typeface="Wingdings 2" pitchFamily="18" charset="2"/>
              <a:buNone/>
            </a:pPr>
            <a:endParaRPr lang="hu-HU" sz="2800" smtClean="0"/>
          </a:p>
          <a:p>
            <a:pPr>
              <a:buFont typeface="Wingdings 2" pitchFamily="18" charset="2"/>
              <a:buNone/>
            </a:pPr>
            <a:r>
              <a:rPr lang="hu-HU" sz="2800" smtClean="0"/>
              <a:t>„Csak az kedves nekünk igazán, amit félünk elveszíteni” – mondta Molnár Ferenc.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 szellemi tulajdon védelme- óravázlathoz ppt">
  <a:themeElements>
    <a:clrScheme name="Origó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Napfordul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chni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 szellemi tulajdon védelme- óravázlathoz ppt</Template>
  <TotalTime>4</TotalTime>
  <Words>626</Words>
  <Application>Microsoft Office PowerPoint</Application>
  <PresentationFormat>Diavetítés a képernyőre (4:3 oldalarány)</PresentationFormat>
  <Paragraphs>123</Paragraphs>
  <Slides>22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3" baseType="lpstr">
      <vt:lpstr>A szellemi tulajdon védelme- óravázlathoz ppt</vt:lpstr>
      <vt:lpstr>Az idézés </vt:lpstr>
      <vt:lpstr>Kinek melyik művéből való az idézet?</vt:lpstr>
      <vt:lpstr>3. dia</vt:lpstr>
      <vt:lpstr>4. dia</vt:lpstr>
      <vt:lpstr>Figyeljétek meg a két mondat közti különbséget!</vt:lpstr>
      <vt:lpstr>6. dia</vt:lpstr>
      <vt:lpstr>7. dia</vt:lpstr>
      <vt:lpstr>A párbeszéd helyesírása</vt:lpstr>
      <vt:lpstr>9. dia</vt:lpstr>
      <vt:lpstr>10. dia</vt:lpstr>
      <vt:lpstr>Idézzük tartalom szerint az alábbiakat!</vt:lpstr>
      <vt:lpstr>12. dia</vt:lpstr>
      <vt:lpstr>13. dia</vt:lpstr>
      <vt:lpstr>14. dia</vt:lpstr>
      <vt:lpstr>Az idézés</vt:lpstr>
      <vt:lpstr>Idézzük szó szerint háromféleképpen és tartalom szerint a következő idézetet:</vt:lpstr>
      <vt:lpstr>17. dia</vt:lpstr>
      <vt:lpstr>A forrásmegjelölés szabályai</vt:lpstr>
      <vt:lpstr>Válassz ki a felsoroltak közül 9 kifejezést, és tetszőleges sorrendben írd be a bingószelvényedbe!</vt:lpstr>
      <vt:lpstr>Figyeljük meg a két forrásmegjelölés közti különbséget!</vt:lpstr>
      <vt:lpstr>21. dia</vt:lpstr>
      <vt:lpstr>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idézés </dc:title>
  <dc:creator>Detti</dc:creator>
  <cp:lastModifiedBy>KOLTAI</cp:lastModifiedBy>
  <cp:revision>1</cp:revision>
  <dcterms:created xsi:type="dcterms:W3CDTF">2013-11-17T13:54:35Z</dcterms:created>
  <dcterms:modified xsi:type="dcterms:W3CDTF">2014-07-07T07:08:41Z</dcterms:modified>
</cp:coreProperties>
</file>