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29" r:id="rId4"/>
    <p:sldId id="314" r:id="rId5"/>
    <p:sldId id="332" r:id="rId6"/>
    <p:sldId id="330" r:id="rId7"/>
    <p:sldId id="315" r:id="rId8"/>
    <p:sldId id="331" r:id="rId9"/>
    <p:sldId id="333" r:id="rId10"/>
    <p:sldId id="334" r:id="rId11"/>
    <p:sldId id="316" r:id="rId12"/>
    <p:sldId id="317" r:id="rId13"/>
    <p:sldId id="318" r:id="rId14"/>
    <p:sldId id="319" r:id="rId15"/>
    <p:sldId id="320" r:id="rId16"/>
    <p:sldId id="313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9E6667-F315-2F2A-EA59-5E2D5549C78A}" name="Mikló Katalin Dr." initials="KM" userId="S::katalin.miklo@hipo.gov.hu::50541e62-3f1e-43a6-823c-7bd2568e34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46507-12B1-C849-B1DA-9CDC5B129F55}" type="doc">
      <dgm:prSet loTypeId="urn:microsoft.com/office/officeart/2008/layout/HexagonCluster" loCatId="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586DB0DF-0BB6-5D42-80F8-588282B6FF55}">
      <dgm:prSet phldrT="[Text]" phldr="1" custT="1"/>
      <dgm:spPr/>
      <dgm:t>
        <a:bodyPr/>
        <a:lstStyle/>
        <a:p>
          <a:endParaRPr lang="en-GB" sz="1600">
            <a:latin typeface="Montserrat" pitchFamily="2" charset="77"/>
          </a:endParaRPr>
        </a:p>
      </dgm:t>
    </dgm:pt>
    <dgm:pt modelId="{67B5E1BC-7A15-F048-AA8B-D3FB12E75D87}" type="parTrans" cxnId="{79D321A6-7A60-6741-8890-E9A20ACDAD73}">
      <dgm:prSet/>
      <dgm:spPr/>
      <dgm:t>
        <a:bodyPr/>
        <a:lstStyle/>
        <a:p>
          <a:endParaRPr lang="en-GB"/>
        </a:p>
      </dgm:t>
    </dgm:pt>
    <dgm:pt modelId="{F5A01A86-CCF5-A04F-B4B0-7DFB76283F93}" type="sibTrans" cxnId="{79D321A6-7A60-6741-8890-E9A20ACDAD73}">
      <dgm:prSet/>
      <dgm:spPr/>
      <dgm:t>
        <a:bodyPr/>
        <a:lstStyle/>
        <a:p>
          <a:endParaRPr lang="en-GB"/>
        </a:p>
      </dgm:t>
    </dgm:pt>
    <dgm:pt modelId="{1B307460-9EB2-5F44-AA45-663DF7204A40}">
      <dgm:prSet phldrT="[Text]" phldr="1" custT="1"/>
      <dgm:spPr/>
      <dgm:t>
        <a:bodyPr/>
        <a:lstStyle/>
        <a:p>
          <a:endParaRPr lang="en-GB" sz="1600">
            <a:latin typeface="Montserrat" pitchFamily="2" charset="77"/>
          </a:endParaRPr>
        </a:p>
      </dgm:t>
    </dgm:pt>
    <dgm:pt modelId="{200EBE70-22F6-9646-8A9E-3357F6093590}" type="parTrans" cxnId="{2BB718B2-11BA-274B-9E44-0737E1A57863}">
      <dgm:prSet/>
      <dgm:spPr/>
      <dgm:t>
        <a:bodyPr/>
        <a:lstStyle/>
        <a:p>
          <a:endParaRPr lang="en-GB"/>
        </a:p>
      </dgm:t>
    </dgm:pt>
    <dgm:pt modelId="{AEC4E08B-7A96-6D4A-80B4-B7E851AE0118}" type="sibTrans" cxnId="{2BB718B2-11BA-274B-9E44-0737E1A57863}">
      <dgm:prSet/>
      <dgm:spPr/>
      <dgm:t>
        <a:bodyPr/>
        <a:lstStyle/>
        <a:p>
          <a:endParaRPr lang="en-GB"/>
        </a:p>
      </dgm:t>
    </dgm:pt>
    <dgm:pt modelId="{75FC0EF0-352F-5042-A897-891E75573D8C}">
      <dgm:prSet phldrT="[Text]" phldr="1" custT="1"/>
      <dgm:spPr/>
      <dgm:t>
        <a:bodyPr/>
        <a:lstStyle/>
        <a:p>
          <a:endParaRPr lang="en-GB" sz="1600" dirty="0">
            <a:latin typeface="Montserrat" pitchFamily="2" charset="77"/>
          </a:endParaRPr>
        </a:p>
      </dgm:t>
    </dgm:pt>
    <dgm:pt modelId="{A859E228-60D1-6640-BB81-6DCFB604A037}" type="parTrans" cxnId="{CBA27997-09CA-FF44-B558-AB40E3901942}">
      <dgm:prSet/>
      <dgm:spPr/>
      <dgm:t>
        <a:bodyPr/>
        <a:lstStyle/>
        <a:p>
          <a:endParaRPr lang="en-GB"/>
        </a:p>
      </dgm:t>
    </dgm:pt>
    <dgm:pt modelId="{AA654A90-3364-EC40-816C-22F65713FEDA}" type="sibTrans" cxnId="{CBA27997-09CA-FF44-B558-AB40E3901942}">
      <dgm:prSet/>
      <dgm:spPr/>
      <dgm:t>
        <a:bodyPr/>
        <a:lstStyle/>
        <a:p>
          <a:endParaRPr lang="en-GB"/>
        </a:p>
      </dgm:t>
    </dgm:pt>
    <dgm:pt modelId="{CB91D5E9-AB44-5A42-AFB6-95686A3B48CB}" type="pres">
      <dgm:prSet presAssocID="{05246507-12B1-C849-B1DA-9CDC5B129F55}" presName="Name0" presStyleCnt="0">
        <dgm:presLayoutVars>
          <dgm:chMax val="21"/>
          <dgm:chPref val="21"/>
        </dgm:presLayoutVars>
      </dgm:prSet>
      <dgm:spPr/>
    </dgm:pt>
    <dgm:pt modelId="{F5156531-C9FC-9D4C-9C07-4A70111AA946}" type="pres">
      <dgm:prSet presAssocID="{586DB0DF-0BB6-5D42-80F8-588282B6FF55}" presName="text1" presStyleCnt="0"/>
      <dgm:spPr/>
    </dgm:pt>
    <dgm:pt modelId="{6B4BE09A-FB1E-C349-A00E-7308C36A1C3E}" type="pres">
      <dgm:prSet presAssocID="{586DB0DF-0BB6-5D42-80F8-588282B6FF55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DEF1108-A491-E941-8571-88DA7AE72848}" type="pres">
      <dgm:prSet presAssocID="{586DB0DF-0BB6-5D42-80F8-588282B6FF55}" presName="textaccent1" presStyleCnt="0"/>
      <dgm:spPr/>
    </dgm:pt>
    <dgm:pt modelId="{6E0F6F3B-38DC-B544-9583-A0382647B8D6}" type="pres">
      <dgm:prSet presAssocID="{586DB0DF-0BB6-5D42-80F8-588282B6FF55}" presName="accentRepeatNode" presStyleLbl="solidAlignAcc1" presStyleIdx="0" presStyleCnt="6"/>
      <dgm:spPr/>
    </dgm:pt>
    <dgm:pt modelId="{9A96A085-B291-554C-8955-70F143AC0591}" type="pres">
      <dgm:prSet presAssocID="{F5A01A86-CCF5-A04F-B4B0-7DFB76283F93}" presName="image1" presStyleCnt="0"/>
      <dgm:spPr/>
    </dgm:pt>
    <dgm:pt modelId="{D01D7BB7-B17F-C04A-997E-00881CD1C4F2}" type="pres">
      <dgm:prSet presAssocID="{F5A01A86-CCF5-A04F-B4B0-7DFB76283F93}" presName="imageRepeatNode" presStyleLbl="alignAcc1" presStyleIdx="0" presStyleCnt="3"/>
      <dgm:spPr/>
    </dgm:pt>
    <dgm:pt modelId="{0346B9C0-A801-A54E-A9E6-69651283AC4F}" type="pres">
      <dgm:prSet presAssocID="{F5A01A86-CCF5-A04F-B4B0-7DFB76283F93}" presName="imageaccent1" presStyleCnt="0"/>
      <dgm:spPr/>
    </dgm:pt>
    <dgm:pt modelId="{6BC3B71B-FB6B-3F43-8BDB-54FE638FD94D}" type="pres">
      <dgm:prSet presAssocID="{F5A01A86-CCF5-A04F-B4B0-7DFB76283F93}" presName="accentRepeatNode" presStyleLbl="solidAlignAcc1" presStyleIdx="1" presStyleCnt="6"/>
      <dgm:spPr/>
    </dgm:pt>
    <dgm:pt modelId="{A43F945F-5D58-AB47-B46A-553951ECE15D}" type="pres">
      <dgm:prSet presAssocID="{1B307460-9EB2-5F44-AA45-663DF7204A40}" presName="text2" presStyleCnt="0"/>
      <dgm:spPr/>
    </dgm:pt>
    <dgm:pt modelId="{AD8D514E-B479-6746-9BA3-E1822E045C39}" type="pres">
      <dgm:prSet presAssocID="{1B307460-9EB2-5F44-AA45-663DF7204A4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4946C28-0193-9545-BDE9-029EB486A259}" type="pres">
      <dgm:prSet presAssocID="{1B307460-9EB2-5F44-AA45-663DF7204A40}" presName="textaccent2" presStyleCnt="0"/>
      <dgm:spPr/>
    </dgm:pt>
    <dgm:pt modelId="{C0D9CDF8-3E81-474F-BB08-2CAFB62F275B}" type="pres">
      <dgm:prSet presAssocID="{1B307460-9EB2-5F44-AA45-663DF7204A40}" presName="accentRepeatNode" presStyleLbl="solidAlignAcc1" presStyleIdx="2" presStyleCnt="6"/>
      <dgm:spPr/>
    </dgm:pt>
    <dgm:pt modelId="{B8BB509A-C031-7441-9BC9-45295EA76F4A}" type="pres">
      <dgm:prSet presAssocID="{AEC4E08B-7A96-6D4A-80B4-B7E851AE0118}" presName="image2" presStyleCnt="0"/>
      <dgm:spPr/>
    </dgm:pt>
    <dgm:pt modelId="{747C28F2-28A0-3B44-84E5-99CADBE1B4B1}" type="pres">
      <dgm:prSet presAssocID="{AEC4E08B-7A96-6D4A-80B4-B7E851AE0118}" presName="imageRepeatNode" presStyleLbl="alignAcc1" presStyleIdx="1" presStyleCnt="3"/>
      <dgm:spPr/>
    </dgm:pt>
    <dgm:pt modelId="{E818B066-5325-944D-B521-E2B5872C26E9}" type="pres">
      <dgm:prSet presAssocID="{AEC4E08B-7A96-6D4A-80B4-B7E851AE0118}" presName="imageaccent2" presStyleCnt="0"/>
      <dgm:spPr/>
    </dgm:pt>
    <dgm:pt modelId="{9735361C-40BF-D34E-A547-BE0B87A94712}" type="pres">
      <dgm:prSet presAssocID="{AEC4E08B-7A96-6D4A-80B4-B7E851AE0118}" presName="accentRepeatNode" presStyleLbl="solidAlignAcc1" presStyleIdx="3" presStyleCnt="6"/>
      <dgm:spPr/>
    </dgm:pt>
    <dgm:pt modelId="{25C47C22-6985-E846-A824-EAEBC04F82E4}" type="pres">
      <dgm:prSet presAssocID="{75FC0EF0-352F-5042-A897-891E75573D8C}" presName="text3" presStyleCnt="0"/>
      <dgm:spPr/>
    </dgm:pt>
    <dgm:pt modelId="{5B6CEBA7-8946-4548-A0FB-E482C58404DB}" type="pres">
      <dgm:prSet presAssocID="{75FC0EF0-352F-5042-A897-891E75573D8C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6A3469A-69E5-AF45-B54A-FC07D83613EA}" type="pres">
      <dgm:prSet presAssocID="{75FC0EF0-352F-5042-A897-891E75573D8C}" presName="textaccent3" presStyleCnt="0"/>
      <dgm:spPr/>
    </dgm:pt>
    <dgm:pt modelId="{ADAA229C-9D8B-1A42-912C-87E2563E1FEA}" type="pres">
      <dgm:prSet presAssocID="{75FC0EF0-352F-5042-A897-891E75573D8C}" presName="accentRepeatNode" presStyleLbl="solidAlignAcc1" presStyleIdx="4" presStyleCnt="6"/>
      <dgm:spPr/>
    </dgm:pt>
    <dgm:pt modelId="{D6353013-6323-3141-961C-279FEEE55BC3}" type="pres">
      <dgm:prSet presAssocID="{AA654A90-3364-EC40-816C-22F65713FEDA}" presName="image3" presStyleCnt="0"/>
      <dgm:spPr/>
    </dgm:pt>
    <dgm:pt modelId="{3BA03BCF-FB37-2B4E-AFDD-89292F34663B}" type="pres">
      <dgm:prSet presAssocID="{AA654A90-3364-EC40-816C-22F65713FEDA}" presName="imageRepeatNode" presStyleLbl="alignAcc1" presStyleIdx="2" presStyleCnt="3"/>
      <dgm:spPr/>
    </dgm:pt>
    <dgm:pt modelId="{1DCC350A-3A45-004D-9868-8348C31971E2}" type="pres">
      <dgm:prSet presAssocID="{AA654A90-3364-EC40-816C-22F65713FEDA}" presName="imageaccent3" presStyleCnt="0"/>
      <dgm:spPr/>
    </dgm:pt>
    <dgm:pt modelId="{5E984EE9-EF02-3242-A460-1A8D2750D365}" type="pres">
      <dgm:prSet presAssocID="{AA654A90-3364-EC40-816C-22F65713FEDA}" presName="accentRepeatNode" presStyleLbl="solidAlignAcc1" presStyleIdx="5" presStyleCnt="6"/>
      <dgm:spPr/>
    </dgm:pt>
  </dgm:ptLst>
  <dgm:cxnLst>
    <dgm:cxn modelId="{4CC78B02-4D00-444E-995E-43401644B2B7}" type="presOf" srcId="{AEC4E08B-7A96-6D4A-80B4-B7E851AE0118}" destId="{747C28F2-28A0-3B44-84E5-99CADBE1B4B1}" srcOrd="0" destOrd="0" presId="urn:microsoft.com/office/officeart/2008/layout/HexagonCluster"/>
    <dgm:cxn modelId="{C335A50B-40C8-3240-A938-8AC37E29BC3D}" type="presOf" srcId="{1B307460-9EB2-5F44-AA45-663DF7204A40}" destId="{AD8D514E-B479-6746-9BA3-E1822E045C39}" srcOrd="0" destOrd="0" presId="urn:microsoft.com/office/officeart/2008/layout/HexagonCluster"/>
    <dgm:cxn modelId="{209D701F-5D20-7B4D-8D96-512FC112717E}" type="presOf" srcId="{F5A01A86-CCF5-A04F-B4B0-7DFB76283F93}" destId="{D01D7BB7-B17F-C04A-997E-00881CD1C4F2}" srcOrd="0" destOrd="0" presId="urn:microsoft.com/office/officeart/2008/layout/HexagonCluster"/>
    <dgm:cxn modelId="{503A1431-1DC6-1B46-B759-45BCA06CE8F1}" type="presOf" srcId="{AA654A90-3364-EC40-816C-22F65713FEDA}" destId="{3BA03BCF-FB37-2B4E-AFDD-89292F34663B}" srcOrd="0" destOrd="0" presId="urn:microsoft.com/office/officeart/2008/layout/HexagonCluster"/>
    <dgm:cxn modelId="{CBA27997-09CA-FF44-B558-AB40E3901942}" srcId="{05246507-12B1-C849-B1DA-9CDC5B129F55}" destId="{75FC0EF0-352F-5042-A897-891E75573D8C}" srcOrd="2" destOrd="0" parTransId="{A859E228-60D1-6640-BB81-6DCFB604A037}" sibTransId="{AA654A90-3364-EC40-816C-22F65713FEDA}"/>
    <dgm:cxn modelId="{79D321A6-7A60-6741-8890-E9A20ACDAD73}" srcId="{05246507-12B1-C849-B1DA-9CDC5B129F55}" destId="{586DB0DF-0BB6-5D42-80F8-588282B6FF55}" srcOrd="0" destOrd="0" parTransId="{67B5E1BC-7A15-F048-AA8B-D3FB12E75D87}" sibTransId="{F5A01A86-CCF5-A04F-B4B0-7DFB76283F93}"/>
    <dgm:cxn modelId="{1661B9A6-2F95-FC4D-A28E-7230EA0BD323}" type="presOf" srcId="{586DB0DF-0BB6-5D42-80F8-588282B6FF55}" destId="{6B4BE09A-FB1E-C349-A00E-7308C36A1C3E}" srcOrd="0" destOrd="0" presId="urn:microsoft.com/office/officeart/2008/layout/HexagonCluster"/>
    <dgm:cxn modelId="{2BB718B2-11BA-274B-9E44-0737E1A57863}" srcId="{05246507-12B1-C849-B1DA-9CDC5B129F55}" destId="{1B307460-9EB2-5F44-AA45-663DF7204A40}" srcOrd="1" destOrd="0" parTransId="{200EBE70-22F6-9646-8A9E-3357F6093590}" sibTransId="{AEC4E08B-7A96-6D4A-80B4-B7E851AE0118}"/>
    <dgm:cxn modelId="{31C9CFCA-6748-B24B-9597-4C58E565740C}" type="presOf" srcId="{75FC0EF0-352F-5042-A897-891E75573D8C}" destId="{5B6CEBA7-8946-4548-A0FB-E482C58404DB}" srcOrd="0" destOrd="0" presId="urn:microsoft.com/office/officeart/2008/layout/HexagonCluster"/>
    <dgm:cxn modelId="{979CABCD-2F05-D34A-BEBB-257947AD52CD}" type="presOf" srcId="{05246507-12B1-C849-B1DA-9CDC5B129F55}" destId="{CB91D5E9-AB44-5A42-AFB6-95686A3B48CB}" srcOrd="0" destOrd="0" presId="urn:microsoft.com/office/officeart/2008/layout/HexagonCluster"/>
    <dgm:cxn modelId="{B124DFEE-9950-0C4C-8FB7-6559BCFA61B5}" type="presParOf" srcId="{CB91D5E9-AB44-5A42-AFB6-95686A3B48CB}" destId="{F5156531-C9FC-9D4C-9C07-4A70111AA946}" srcOrd="0" destOrd="0" presId="urn:microsoft.com/office/officeart/2008/layout/HexagonCluster"/>
    <dgm:cxn modelId="{7C863116-9F8C-A44E-98A2-5FEC9274E993}" type="presParOf" srcId="{F5156531-C9FC-9D4C-9C07-4A70111AA946}" destId="{6B4BE09A-FB1E-C349-A00E-7308C36A1C3E}" srcOrd="0" destOrd="0" presId="urn:microsoft.com/office/officeart/2008/layout/HexagonCluster"/>
    <dgm:cxn modelId="{D6AC1D7E-D028-C64D-8293-4B592E8E4018}" type="presParOf" srcId="{CB91D5E9-AB44-5A42-AFB6-95686A3B48CB}" destId="{0DEF1108-A491-E941-8571-88DA7AE72848}" srcOrd="1" destOrd="0" presId="urn:microsoft.com/office/officeart/2008/layout/HexagonCluster"/>
    <dgm:cxn modelId="{6FAA5882-0AE3-A749-8A34-87B65E374904}" type="presParOf" srcId="{0DEF1108-A491-E941-8571-88DA7AE72848}" destId="{6E0F6F3B-38DC-B544-9583-A0382647B8D6}" srcOrd="0" destOrd="0" presId="urn:microsoft.com/office/officeart/2008/layout/HexagonCluster"/>
    <dgm:cxn modelId="{D942CABE-EF02-4D42-BD2E-19B733AC34F5}" type="presParOf" srcId="{CB91D5E9-AB44-5A42-AFB6-95686A3B48CB}" destId="{9A96A085-B291-554C-8955-70F143AC0591}" srcOrd="2" destOrd="0" presId="urn:microsoft.com/office/officeart/2008/layout/HexagonCluster"/>
    <dgm:cxn modelId="{E6AFF087-BC23-334A-949B-4756B92EEA14}" type="presParOf" srcId="{9A96A085-B291-554C-8955-70F143AC0591}" destId="{D01D7BB7-B17F-C04A-997E-00881CD1C4F2}" srcOrd="0" destOrd="0" presId="urn:microsoft.com/office/officeart/2008/layout/HexagonCluster"/>
    <dgm:cxn modelId="{B7C1E53D-A520-294A-9B2F-CA36DA2CC3B9}" type="presParOf" srcId="{CB91D5E9-AB44-5A42-AFB6-95686A3B48CB}" destId="{0346B9C0-A801-A54E-A9E6-69651283AC4F}" srcOrd="3" destOrd="0" presId="urn:microsoft.com/office/officeart/2008/layout/HexagonCluster"/>
    <dgm:cxn modelId="{2EBBC1A6-CF9F-A749-9645-84648AC814A9}" type="presParOf" srcId="{0346B9C0-A801-A54E-A9E6-69651283AC4F}" destId="{6BC3B71B-FB6B-3F43-8BDB-54FE638FD94D}" srcOrd="0" destOrd="0" presId="urn:microsoft.com/office/officeart/2008/layout/HexagonCluster"/>
    <dgm:cxn modelId="{70F17589-B391-F14A-BF71-211F24D334B6}" type="presParOf" srcId="{CB91D5E9-AB44-5A42-AFB6-95686A3B48CB}" destId="{A43F945F-5D58-AB47-B46A-553951ECE15D}" srcOrd="4" destOrd="0" presId="urn:microsoft.com/office/officeart/2008/layout/HexagonCluster"/>
    <dgm:cxn modelId="{316BBA3F-B5E7-C947-AD88-756B5A99108D}" type="presParOf" srcId="{A43F945F-5D58-AB47-B46A-553951ECE15D}" destId="{AD8D514E-B479-6746-9BA3-E1822E045C39}" srcOrd="0" destOrd="0" presId="urn:microsoft.com/office/officeart/2008/layout/HexagonCluster"/>
    <dgm:cxn modelId="{C35B7AFE-1844-B848-861D-DB19D247E442}" type="presParOf" srcId="{CB91D5E9-AB44-5A42-AFB6-95686A3B48CB}" destId="{74946C28-0193-9545-BDE9-029EB486A259}" srcOrd="5" destOrd="0" presId="urn:microsoft.com/office/officeart/2008/layout/HexagonCluster"/>
    <dgm:cxn modelId="{4E205EEB-1BE9-7C42-9E46-A43C557B5092}" type="presParOf" srcId="{74946C28-0193-9545-BDE9-029EB486A259}" destId="{C0D9CDF8-3E81-474F-BB08-2CAFB62F275B}" srcOrd="0" destOrd="0" presId="urn:microsoft.com/office/officeart/2008/layout/HexagonCluster"/>
    <dgm:cxn modelId="{03183FED-9D20-7349-BBF6-09C3BE25B54E}" type="presParOf" srcId="{CB91D5E9-AB44-5A42-AFB6-95686A3B48CB}" destId="{B8BB509A-C031-7441-9BC9-45295EA76F4A}" srcOrd="6" destOrd="0" presId="urn:microsoft.com/office/officeart/2008/layout/HexagonCluster"/>
    <dgm:cxn modelId="{6CF39A6F-1E75-564D-A73F-317F1DE20A27}" type="presParOf" srcId="{B8BB509A-C031-7441-9BC9-45295EA76F4A}" destId="{747C28F2-28A0-3B44-84E5-99CADBE1B4B1}" srcOrd="0" destOrd="0" presId="urn:microsoft.com/office/officeart/2008/layout/HexagonCluster"/>
    <dgm:cxn modelId="{EB4448BB-15A1-6247-8D32-84253CB6A84F}" type="presParOf" srcId="{CB91D5E9-AB44-5A42-AFB6-95686A3B48CB}" destId="{E818B066-5325-944D-B521-E2B5872C26E9}" srcOrd="7" destOrd="0" presId="urn:microsoft.com/office/officeart/2008/layout/HexagonCluster"/>
    <dgm:cxn modelId="{E1C6E2AE-EE6C-644E-8F8A-578370CF6133}" type="presParOf" srcId="{E818B066-5325-944D-B521-E2B5872C26E9}" destId="{9735361C-40BF-D34E-A547-BE0B87A94712}" srcOrd="0" destOrd="0" presId="urn:microsoft.com/office/officeart/2008/layout/HexagonCluster"/>
    <dgm:cxn modelId="{D4C5CD3C-3351-7A41-8BCB-45711AC2E4A9}" type="presParOf" srcId="{CB91D5E9-AB44-5A42-AFB6-95686A3B48CB}" destId="{25C47C22-6985-E846-A824-EAEBC04F82E4}" srcOrd="8" destOrd="0" presId="urn:microsoft.com/office/officeart/2008/layout/HexagonCluster"/>
    <dgm:cxn modelId="{67FCF4C7-3616-A24A-AB21-1EEA3CF51FD5}" type="presParOf" srcId="{25C47C22-6985-E846-A824-EAEBC04F82E4}" destId="{5B6CEBA7-8946-4548-A0FB-E482C58404DB}" srcOrd="0" destOrd="0" presId="urn:microsoft.com/office/officeart/2008/layout/HexagonCluster"/>
    <dgm:cxn modelId="{8AE3D84B-26E1-D646-9B81-157AE11D60D0}" type="presParOf" srcId="{CB91D5E9-AB44-5A42-AFB6-95686A3B48CB}" destId="{16A3469A-69E5-AF45-B54A-FC07D83613EA}" srcOrd="9" destOrd="0" presId="urn:microsoft.com/office/officeart/2008/layout/HexagonCluster"/>
    <dgm:cxn modelId="{871C354C-5C16-B04A-898F-D3CDAAFC14C3}" type="presParOf" srcId="{16A3469A-69E5-AF45-B54A-FC07D83613EA}" destId="{ADAA229C-9D8B-1A42-912C-87E2563E1FEA}" srcOrd="0" destOrd="0" presId="urn:microsoft.com/office/officeart/2008/layout/HexagonCluster"/>
    <dgm:cxn modelId="{E23A35EA-8609-B64A-B9B3-5A8BA7EB1DE2}" type="presParOf" srcId="{CB91D5E9-AB44-5A42-AFB6-95686A3B48CB}" destId="{D6353013-6323-3141-961C-279FEEE55BC3}" srcOrd="10" destOrd="0" presId="urn:microsoft.com/office/officeart/2008/layout/HexagonCluster"/>
    <dgm:cxn modelId="{132E2582-FE2C-1D4E-83A4-CC3C83376DC3}" type="presParOf" srcId="{D6353013-6323-3141-961C-279FEEE55BC3}" destId="{3BA03BCF-FB37-2B4E-AFDD-89292F34663B}" srcOrd="0" destOrd="0" presId="urn:microsoft.com/office/officeart/2008/layout/HexagonCluster"/>
    <dgm:cxn modelId="{EB6AC328-FDE2-6648-B47F-8047D2DB3FC2}" type="presParOf" srcId="{CB91D5E9-AB44-5A42-AFB6-95686A3B48CB}" destId="{1DCC350A-3A45-004D-9868-8348C31971E2}" srcOrd="11" destOrd="0" presId="urn:microsoft.com/office/officeart/2008/layout/HexagonCluster"/>
    <dgm:cxn modelId="{E64609A1-040E-C449-9363-1DC9F711FD60}" type="presParOf" srcId="{1DCC350A-3A45-004D-9868-8348C31971E2}" destId="{5E984EE9-EF02-3242-A460-1A8D2750D36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BE09A-FB1E-C349-A00E-7308C36A1C3E}">
      <dsp:nvSpPr>
        <dsp:cNvPr id="0" name=""/>
        <dsp:cNvSpPr/>
      </dsp:nvSpPr>
      <dsp:spPr>
        <a:xfrm>
          <a:off x="1693375" y="2898218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latin typeface="Montserrat" pitchFamily="2" charset="77"/>
          </a:endParaRPr>
        </a:p>
      </dsp:txBody>
      <dsp:txXfrm>
        <a:off x="2000790" y="3163264"/>
        <a:ext cx="1366179" cy="1177883"/>
      </dsp:txXfrm>
    </dsp:sp>
    <dsp:sp modelId="{6E0F6F3B-38DC-B544-9583-A0382647B8D6}">
      <dsp:nvSpPr>
        <dsp:cNvPr id="0" name=""/>
        <dsp:cNvSpPr/>
      </dsp:nvSpPr>
      <dsp:spPr>
        <a:xfrm>
          <a:off x="1744839" y="3652255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D7BB7-B17F-C04A-997E-00881CD1C4F2}">
      <dsp:nvSpPr>
        <dsp:cNvPr id="0" name=""/>
        <dsp:cNvSpPr/>
      </dsp:nvSpPr>
      <dsp:spPr>
        <a:xfrm>
          <a:off x="0" y="1980830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3B71B-FB6B-3F43-8BDB-54FE638FD94D}">
      <dsp:nvSpPr>
        <dsp:cNvPr id="0" name=""/>
        <dsp:cNvSpPr/>
      </dsp:nvSpPr>
      <dsp:spPr>
        <a:xfrm>
          <a:off x="1348637" y="3463182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D514E-B479-6746-9BA3-E1822E045C39}">
      <dsp:nvSpPr>
        <dsp:cNvPr id="0" name=""/>
        <dsp:cNvSpPr/>
      </dsp:nvSpPr>
      <dsp:spPr>
        <a:xfrm>
          <a:off x="3381110" y="1960524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latin typeface="Montserrat" pitchFamily="2" charset="77"/>
          </a:endParaRPr>
        </a:p>
      </dsp:txBody>
      <dsp:txXfrm>
        <a:off x="3688525" y="2225570"/>
        <a:ext cx="1366179" cy="1177883"/>
      </dsp:txXfrm>
    </dsp:sp>
    <dsp:sp modelId="{C0D9CDF8-3E81-474F-BB08-2CAFB62F275B}">
      <dsp:nvSpPr>
        <dsp:cNvPr id="0" name=""/>
        <dsp:cNvSpPr/>
      </dsp:nvSpPr>
      <dsp:spPr>
        <a:xfrm>
          <a:off x="4735388" y="3441070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C28F2-28A0-3B44-84E5-99CADBE1B4B1}">
      <dsp:nvSpPr>
        <dsp:cNvPr id="0" name=""/>
        <dsp:cNvSpPr/>
      </dsp:nvSpPr>
      <dsp:spPr>
        <a:xfrm>
          <a:off x="5068846" y="2898218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5361C-40BF-D34E-A547-BE0B87A94712}">
      <dsp:nvSpPr>
        <dsp:cNvPr id="0" name=""/>
        <dsp:cNvSpPr/>
      </dsp:nvSpPr>
      <dsp:spPr>
        <a:xfrm>
          <a:off x="5120310" y="3652255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CEBA7-8946-4548-A0FB-E482C58404DB}">
      <dsp:nvSpPr>
        <dsp:cNvPr id="0" name=""/>
        <dsp:cNvSpPr/>
      </dsp:nvSpPr>
      <dsp:spPr>
        <a:xfrm>
          <a:off x="1693375" y="1026891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latin typeface="Montserrat" pitchFamily="2" charset="77"/>
          </a:endParaRPr>
        </a:p>
      </dsp:txBody>
      <dsp:txXfrm>
        <a:off x="2000790" y="1291937"/>
        <a:ext cx="1366179" cy="1177883"/>
      </dsp:txXfrm>
    </dsp:sp>
    <dsp:sp modelId="{ADAA229C-9D8B-1A42-912C-87E2563E1FEA}">
      <dsp:nvSpPr>
        <dsp:cNvPr id="0" name=""/>
        <dsp:cNvSpPr/>
      </dsp:nvSpPr>
      <dsp:spPr>
        <a:xfrm>
          <a:off x="3036372" y="1063893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03BCF-FB37-2B4E-AFDD-89292F34663B}">
      <dsp:nvSpPr>
        <dsp:cNvPr id="0" name=""/>
        <dsp:cNvSpPr/>
      </dsp:nvSpPr>
      <dsp:spPr>
        <a:xfrm>
          <a:off x="3381110" y="93709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84EE9-EF02-3242-A460-1A8D2750D365}">
      <dsp:nvSpPr>
        <dsp:cNvPr id="0" name=""/>
        <dsp:cNvSpPr/>
      </dsp:nvSpPr>
      <dsp:spPr>
        <a:xfrm>
          <a:off x="3439624" y="843684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4E0117-AE85-EA6D-4015-F9957B8BC6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1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C27816-5049-9C33-FB5D-B33ADCD6BD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250" y="1923581"/>
            <a:ext cx="3259127" cy="77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8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2B2FFA-3CE6-BEBA-8B9B-AE575FDA16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15377" y="1957137"/>
            <a:ext cx="2283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86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09322D-113D-45F8-64B2-91C68C2223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9330" y="2690813"/>
            <a:ext cx="3347395" cy="4478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D2D0C1-7B67-9D4F-5B69-BEAF7D6407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06862" y="-1239253"/>
            <a:ext cx="38388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17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382002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D8DD4-2EFC-FBF9-3B96-E925FC4C9B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1000"/>
          </a:blip>
          <a:stretch>
            <a:fillRect/>
          </a:stretch>
        </p:blipFill>
        <p:spPr>
          <a:xfrm>
            <a:off x="-417095" y="3280803"/>
            <a:ext cx="4876800" cy="447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09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58349CE-2F1D-47B7-82EA-DF04CB24DB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38463" y="4019550"/>
            <a:ext cx="6243388" cy="1809750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u-HU" dirty="0"/>
          </a:p>
        </p:txBody>
      </p:sp>
      <p:sp>
        <p:nvSpPr>
          <p:cNvPr id="7" name="Cím helye 1"/>
          <p:cNvSpPr>
            <a:spLocks noGrp="1"/>
          </p:cNvSpPr>
          <p:nvPr>
            <p:ph type="title"/>
          </p:nvPr>
        </p:nvSpPr>
        <p:spPr>
          <a:xfrm>
            <a:off x="938463" y="1828800"/>
            <a:ext cx="6243388" cy="1790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3843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72644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78852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0DF51EC2-B0DF-45C0-8D3F-EDF50378D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EE442B13-AFA4-4AAC-94CD-EABDC0EFD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5CEB7-EFAD-B3A2-C736-6CEE9C1B1E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3A37B8C3-9AD5-44CA-841E-457FCB5A2DC8}"/>
              </a:ext>
            </a:extLst>
          </p:cNvPr>
          <p:cNvSpPr/>
          <p:nvPr userDrawn="1"/>
        </p:nvSpPr>
        <p:spPr>
          <a:xfrm>
            <a:off x="6096001" y="1375570"/>
            <a:ext cx="6096000" cy="5482429"/>
          </a:xfrm>
          <a:prstGeom prst="rect">
            <a:avLst/>
          </a:prstGeom>
          <a:gradFill>
            <a:gsLst>
              <a:gs pos="0">
                <a:schemeClr val="accent6"/>
              </a:gs>
              <a:gs pos="8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66548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2095499"/>
            <a:ext cx="5111751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20BD6D9A-0A41-4485-86E0-B32AFF08C6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24626" y="2095499"/>
            <a:ext cx="5503862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78978C14-DFD6-4813-8D11-CE93EB0222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19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3A37B8C3-9AD5-44CA-841E-457FCB5A2DC8}"/>
              </a:ext>
            </a:extLst>
          </p:cNvPr>
          <p:cNvSpPr/>
          <p:nvPr userDrawn="1"/>
        </p:nvSpPr>
        <p:spPr>
          <a:xfrm flipH="1">
            <a:off x="0" y="1375570"/>
            <a:ext cx="6096000" cy="5482429"/>
          </a:xfrm>
          <a:prstGeom prst="rect">
            <a:avLst/>
          </a:prstGeom>
          <a:gradFill>
            <a:gsLst>
              <a:gs pos="0">
                <a:schemeClr val="accent6"/>
              </a:gs>
              <a:gs pos="8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66548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2095499"/>
            <a:ext cx="5111751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20BD6D9A-0A41-4485-86E0-B32AFF08C6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24626" y="2095499"/>
            <a:ext cx="5503862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78978C14-DFD6-4813-8D11-CE93EB0222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64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3A37B8C3-9AD5-44CA-841E-457FCB5A2DC8}"/>
              </a:ext>
            </a:extLst>
          </p:cNvPr>
          <p:cNvSpPr/>
          <p:nvPr userDrawn="1"/>
        </p:nvSpPr>
        <p:spPr>
          <a:xfrm>
            <a:off x="6096001" y="0"/>
            <a:ext cx="6096000" cy="6857999"/>
          </a:xfrm>
          <a:prstGeom prst="rect">
            <a:avLst/>
          </a:prstGeom>
          <a:gradFill>
            <a:gsLst>
              <a:gs pos="0">
                <a:schemeClr val="accent6"/>
              </a:gs>
              <a:gs pos="8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66548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2095499"/>
            <a:ext cx="5111751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20BD6D9A-0A41-4485-86E0-B32AFF08C6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575" y="2095499"/>
            <a:ext cx="5121277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6D1AA53-0B1B-4766-A77A-F718E3D06D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57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3A37B8C3-9AD5-44CA-841E-457FCB5A2DC8}"/>
              </a:ext>
            </a:extLst>
          </p:cNvPr>
          <p:cNvSpPr/>
          <p:nvPr userDrawn="1"/>
        </p:nvSpPr>
        <p:spPr>
          <a:xfrm flipH="1">
            <a:off x="0" y="0"/>
            <a:ext cx="6096000" cy="6857999"/>
          </a:xfrm>
          <a:prstGeom prst="rect">
            <a:avLst/>
          </a:prstGeom>
          <a:gradFill>
            <a:gsLst>
              <a:gs pos="0">
                <a:schemeClr val="accent6"/>
              </a:gs>
              <a:gs pos="8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3973599" cy="95587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2095499"/>
            <a:ext cx="5111751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20BD6D9A-0A41-4485-86E0-B32AFF08C6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575" y="2095499"/>
            <a:ext cx="5121277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AC5878B-432A-4A45-98DB-E891D35C3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9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4E0117-AE85-EA6D-4015-F9957B8BC6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68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8A6DB7F7-8A2A-4419-8CE0-3F21611D8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00475"/>
            <a:ext cx="12192000" cy="3057525"/>
          </a:xfrm>
          <a:prstGeom prst="rect">
            <a:avLst/>
          </a:prstGeom>
          <a:gradFill>
            <a:gsLst>
              <a:gs pos="0">
                <a:schemeClr val="accent6"/>
              </a:gs>
              <a:gs pos="84000">
                <a:schemeClr val="accent1"/>
              </a:gs>
            </a:gsLst>
            <a:lin ang="0" scaled="0"/>
          </a:gradFill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66548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11083926" cy="190499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20BD6D9A-0A41-4485-86E0-B32AFF08C6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5150" y="4352925"/>
            <a:ext cx="11083925" cy="17367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A79172E-9CE7-4AC8-9637-98F5E32150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7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zalasz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2">
            <a:extLst>
              <a:ext uri="{FF2B5EF4-FFF2-40B4-BE49-F238E27FC236}">
                <a16:creationId xmlns:a16="http://schemas.microsoft.com/office/drawing/2014/main" id="{982391C6-8B09-4CA1-93D2-BDED69FB5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463" y="4019550"/>
            <a:ext cx="6243388" cy="1809750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u-HU" dirty="0"/>
          </a:p>
        </p:txBody>
      </p:sp>
      <p:sp>
        <p:nvSpPr>
          <p:cNvPr id="6" name="Cím helye 1">
            <a:extLst>
              <a:ext uri="{FF2B5EF4-FFF2-40B4-BE49-F238E27FC236}">
                <a16:creationId xmlns:a16="http://schemas.microsoft.com/office/drawing/2014/main" id="{1B34174F-9B1E-406E-BBC2-EE4E6F2D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63" y="1828800"/>
            <a:ext cx="6243388" cy="1790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ABF1A165-58C4-43C8-BB9F-67C2C4004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928AEC8E-D1D2-42FE-8296-A2FAE372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C5F89-93D5-579C-D484-97E39B842B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6471286" y="1493949"/>
            <a:ext cx="6658546" cy="627439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776E4F6-5324-4911-8189-E95CE47A8F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52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72644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78852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0DF51EC2-B0DF-45C0-8D3F-EDF50378D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EE442B13-AFA4-4AAC-94CD-EABDC0EFD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8AC6F-1FB9-8C3B-D3FC-099A084705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0A2455-7987-398D-ABF1-02D7E3E0CF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9000"/>
          </a:blip>
          <a:stretch>
            <a:fillRect/>
          </a:stretch>
        </p:blipFill>
        <p:spPr>
          <a:xfrm>
            <a:off x="323046" y="-1557203"/>
            <a:ext cx="9055490" cy="85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69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75F58-1D0F-3DFF-4B8E-7A675BFF2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550"/>
            <a:ext cx="12192000" cy="139712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95997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80EB0-5D8D-C95A-E020-844D78B39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06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75F58-1D0F-3DFF-4B8E-7A675BFF2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550"/>
            <a:ext cx="12192000" cy="139712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80EB0-5D8D-C95A-E020-844D78B39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BAC1D39-D60E-F895-E081-14F52B22C79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884071876"/>
              </p:ext>
            </p:extLst>
          </p:nvPr>
        </p:nvGraphicFramePr>
        <p:xfrm>
          <a:off x="2032000" y="1438429"/>
          <a:ext cx="7049856" cy="46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64921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75F58-1D0F-3DFF-4B8E-7A675BFF2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550"/>
            <a:ext cx="12192000" cy="139712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80EB0-5D8D-C95A-E020-844D78B39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6FA92D-9CFC-B223-4C4B-DC31753D2CE8}"/>
              </a:ext>
            </a:extLst>
          </p:cNvPr>
          <p:cNvSpPr txBox="1"/>
          <p:nvPr userDrawn="1"/>
        </p:nvSpPr>
        <p:spPr>
          <a:xfrm>
            <a:off x="7173157" y="473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0FE7CE8-6459-F746-6B7A-F31680A6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37141" y="1375571"/>
            <a:ext cx="4654859" cy="548242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  <p:sp>
        <p:nvSpPr>
          <p:cNvPr id="16" name="Szöveg helye 2">
            <a:extLst>
              <a:ext uri="{FF2B5EF4-FFF2-40B4-BE49-F238E27FC236}">
                <a16:creationId xmlns:a16="http://schemas.microsoft.com/office/drawing/2014/main" id="{5414C7F9-2A0D-45C9-FDDC-53820C80C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6536987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717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75F58-1D0F-3DFF-4B8E-7A675BFF2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550"/>
            <a:ext cx="12192000" cy="139712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79187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4887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80EB0-5D8D-C95A-E020-844D78B39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6FA92D-9CFC-B223-4C4B-DC31753D2CE8}"/>
              </a:ext>
            </a:extLst>
          </p:cNvPr>
          <p:cNvSpPr txBox="1"/>
          <p:nvPr userDrawn="1"/>
        </p:nvSpPr>
        <p:spPr>
          <a:xfrm>
            <a:off x="7173157" y="473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0FE7CE8-6459-F746-6B7A-F31680A6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75571"/>
            <a:ext cx="4654859" cy="548242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6682B87-9288-9E68-BEDD-B5D6CE27D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0725" y="1562101"/>
            <a:ext cx="6536987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930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75F58-1D0F-3DFF-4B8E-7A675BFF2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550"/>
            <a:ext cx="12192000" cy="139712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79187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4887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80EB0-5D8D-C95A-E020-844D78B39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6FA92D-9CFC-B223-4C4B-DC31753D2CE8}"/>
              </a:ext>
            </a:extLst>
          </p:cNvPr>
          <p:cNvSpPr txBox="1"/>
          <p:nvPr userDrawn="1"/>
        </p:nvSpPr>
        <p:spPr>
          <a:xfrm>
            <a:off x="7173157" y="473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0FE7CE8-6459-F746-6B7A-F31680A6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75571"/>
            <a:ext cx="7705724" cy="548242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6682B87-9288-9E68-BEDD-B5D6CE27D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2047" y="1562101"/>
            <a:ext cx="362566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986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75F58-1D0F-3DFF-4B8E-7A675BFF2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550"/>
            <a:ext cx="12192000" cy="139712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80EB0-5D8D-C95A-E020-844D78B39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6FA92D-9CFC-B223-4C4B-DC31753D2CE8}"/>
              </a:ext>
            </a:extLst>
          </p:cNvPr>
          <p:cNvSpPr txBox="1"/>
          <p:nvPr userDrawn="1"/>
        </p:nvSpPr>
        <p:spPr>
          <a:xfrm>
            <a:off x="7173157" y="473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0FE7CE8-6459-F746-6B7A-F31680A6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375571"/>
            <a:ext cx="12191999" cy="548242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2197457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75F58-1D0F-3DFF-4B8E-7A675BFF2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550"/>
            <a:ext cx="12192000" cy="139712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80EB0-5D8D-C95A-E020-844D78B39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6FA92D-9CFC-B223-4C4B-DC31753D2CE8}"/>
              </a:ext>
            </a:extLst>
          </p:cNvPr>
          <p:cNvSpPr txBox="1"/>
          <p:nvPr userDrawn="1"/>
        </p:nvSpPr>
        <p:spPr>
          <a:xfrm>
            <a:off x="7173157" y="473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0FE7CE8-6459-F746-6B7A-F31680A6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363" y="2627790"/>
            <a:ext cx="3764575" cy="253631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42770736-E8DA-FE7F-E195-6D85976EA5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49095" y="2627790"/>
            <a:ext cx="3764575" cy="253631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488F90A0-2392-2B34-CEC6-44E81B7310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2827" y="2627790"/>
            <a:ext cx="3764575" cy="253631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E24FDE-9991-BFF4-416A-14951F1AEA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151" y="5318125"/>
            <a:ext cx="3058582" cy="2921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6EC8F1E-A519-0854-1FA5-F1BEFAB832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1462" y="5318125"/>
            <a:ext cx="3058582" cy="2921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A9697F2-D51A-429F-8D95-EA954FB92C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48084" y="5318125"/>
            <a:ext cx="3058582" cy="2921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41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sak cí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A6142D-480B-F22C-7ED4-67B54B13AD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72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671E22-249E-B716-7723-6752DA9F47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550"/>
            <a:ext cx="12192000" cy="1397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A9F94C-B73B-0FB9-13AE-861C82687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95997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5934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22FF3C-34E9-D100-A7D9-EA0A6A0A7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550"/>
            <a:ext cx="12192000" cy="1397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BD2EF7-F8B0-E754-0F1D-D0176E60AF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565150" y="1581150"/>
            <a:ext cx="9893300" cy="459581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715962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65C80450-41E5-458B-88AB-EBF21E17C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46904263-D3DF-4916-81E8-D31333608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2370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565149" y="1825625"/>
            <a:ext cx="868362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ím 1" title="Cím beírása"/>
          <p:cNvSpPr>
            <a:spLocks noGrp="1"/>
          </p:cNvSpPr>
          <p:nvPr>
            <p:ph type="title"/>
          </p:nvPr>
        </p:nvSpPr>
        <p:spPr>
          <a:xfrm>
            <a:off x="565149" y="490538"/>
            <a:ext cx="868362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36506293-0256-4ADE-A382-8C01128F4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ACD0B7C1-2A92-41A3-B00F-1C6671614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D79C7-C07C-F087-8A84-742BC93F0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6471286" y="1493949"/>
            <a:ext cx="6658546" cy="627439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B91840B-57DF-4842-99CF-DE0544D811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02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ép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565149" y="1825625"/>
            <a:ext cx="868362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ím 1" title="Cím beírása"/>
          <p:cNvSpPr>
            <a:spLocks noGrp="1"/>
          </p:cNvSpPr>
          <p:nvPr>
            <p:ph type="title"/>
          </p:nvPr>
        </p:nvSpPr>
        <p:spPr>
          <a:xfrm>
            <a:off x="565149" y="490538"/>
            <a:ext cx="868362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36506293-0256-4ADE-A382-8C01128F4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ACD0B7C1-2A92-41A3-B00F-1C6671614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C30882CD-B002-4B35-8977-ADA38FC1A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1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sak cí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4E0117-AE85-EA6D-4015-F9957B8BC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4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sak cím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72BE95-C04D-296F-75A7-4DCF67F3EE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sak cí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594670-EBA8-B10C-A68A-13484F5B7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sak cí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5AF981-ECAA-D625-5BB5-561316B6D7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0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DC0E453C-78EB-45BE-B07D-493DA9A3AA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  <p:sp>
        <p:nvSpPr>
          <p:cNvPr id="7" name="Cím helye 1"/>
          <p:cNvSpPr>
            <a:spLocks noGrp="1"/>
          </p:cNvSpPr>
          <p:nvPr>
            <p:ph type="title"/>
          </p:nvPr>
        </p:nvSpPr>
        <p:spPr>
          <a:xfrm>
            <a:off x="938462" y="1828800"/>
            <a:ext cx="7793413" cy="1790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D48F98-6DAA-289E-52C4-BBA7F7D47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50BB0D9C-CF4C-5D14-2BBB-C9B3A6EEB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FD3AA6-FF04-A88F-F312-FBCEE9C85E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2025. 10. 29.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C27816-5049-9C33-FB5D-B33ADCD6BD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8000"/>
          </a:blip>
          <a:stretch>
            <a:fillRect/>
          </a:stretch>
        </p:blipFill>
        <p:spPr>
          <a:xfrm>
            <a:off x="960781" y="647024"/>
            <a:ext cx="2891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8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660525"/>
            <a:ext cx="6057901" cy="1968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3962400"/>
            <a:ext cx="7239000" cy="196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78189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5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79" r:id="rId8"/>
    <p:sldLayoutId id="2147483678" r:id="rId9"/>
    <p:sldLayoutId id="2147483674" r:id="rId10"/>
    <p:sldLayoutId id="2147483675" r:id="rId11"/>
    <p:sldLayoutId id="2147483676" r:id="rId12"/>
    <p:sldLayoutId id="2147483677" r:id="rId13"/>
    <p:sldLayoutId id="2147483649" r:id="rId14"/>
    <p:sldLayoutId id="2147483671" r:id="rId15"/>
    <p:sldLayoutId id="2147483692" r:id="rId16"/>
    <p:sldLayoutId id="2147483696" r:id="rId17"/>
    <p:sldLayoutId id="2147483694" r:id="rId18"/>
    <p:sldLayoutId id="2147483695" r:id="rId19"/>
    <p:sldLayoutId id="2147483693" r:id="rId20"/>
    <p:sldLayoutId id="2147483667" r:id="rId21"/>
    <p:sldLayoutId id="2147483659" r:id="rId22"/>
    <p:sldLayoutId id="2147483660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72" r:id="rId30"/>
    <p:sldLayoutId id="2147483663" r:id="rId31"/>
    <p:sldLayoutId id="2147483664" r:id="rId32"/>
    <p:sldLayoutId id="2147483673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Montserrat SemiBold" panose="00000700000000000000" pitchFamily="5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E88574F2-A497-47AB-B9CB-C3B7DC3C2CBA}"/>
              </a:ext>
            </a:extLst>
          </p:cNvPr>
          <p:cNvSpPr txBox="1"/>
          <p:nvPr/>
        </p:nvSpPr>
        <p:spPr>
          <a:xfrm>
            <a:off x="2056259" y="2146525"/>
            <a:ext cx="75953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Montserrat Medium" pitchFamily="2" charset="-18"/>
              </a:rPr>
              <a:t>Az SZTNH elektronikus ügyintézéshez </a:t>
            </a:r>
          </a:p>
          <a:p>
            <a:pPr algn="ctr"/>
            <a:r>
              <a:rPr lang="hu-HU" sz="2800" dirty="0">
                <a:latin typeface="Montserrat Medium" pitchFamily="2" charset="-18"/>
              </a:rPr>
              <a:t>kapcsolódó gyakorlata</a:t>
            </a:r>
          </a:p>
          <a:p>
            <a:pPr algn="ctr"/>
            <a:endParaRPr lang="hu-HU" sz="2800" dirty="0">
              <a:latin typeface="Montserrat Medium" pitchFamily="2" charset="-18"/>
            </a:endParaRPr>
          </a:p>
          <a:p>
            <a:pPr algn="ctr"/>
            <a:r>
              <a:rPr lang="hu-HU" sz="2800" dirty="0">
                <a:latin typeface="Montserrat Medium" pitchFamily="2" charset="-18"/>
              </a:rPr>
              <a:t>Dr. Filák László (laszlo.filak@hipo.gov.hu)</a:t>
            </a:r>
          </a:p>
        </p:txBody>
      </p:sp>
    </p:spTree>
    <p:extLst>
      <p:ext uri="{BB962C8B-B14F-4D97-AF65-F5344CB8AC3E}">
        <p14:creationId xmlns:p14="http://schemas.microsoft.com/office/powerpoint/2010/main" val="113883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3F774F31-E3C8-0881-DA0B-DC5258306DF1}"/>
              </a:ext>
            </a:extLst>
          </p:cNvPr>
          <p:cNvSpPr txBox="1"/>
          <p:nvPr/>
        </p:nvSpPr>
        <p:spPr>
          <a:xfrm>
            <a:off x="601547" y="3349626"/>
            <a:ext cx="5131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A benyújtó személye irreleváns!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FC64714-8285-A339-0A22-C6527AE5065D}"/>
              </a:ext>
            </a:extLst>
          </p:cNvPr>
          <p:cNvSpPr txBox="1"/>
          <p:nvPr/>
        </p:nvSpPr>
        <p:spPr>
          <a:xfrm>
            <a:off x="601547" y="207004"/>
            <a:ext cx="65854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Montserrat Medium" pitchFamily="2" charset="-18"/>
              </a:rPr>
              <a:t>Kapcsolattartás módja – </a:t>
            </a:r>
          </a:p>
          <a:p>
            <a:r>
              <a:rPr lang="hu-HU" sz="4000" dirty="0">
                <a:latin typeface="Montserrat Medium" pitchFamily="2" charset="-18"/>
              </a:rPr>
              <a:t>az iratok kézbesítése</a:t>
            </a:r>
            <a:endParaRPr lang="hu-HU" sz="4000" i="0" dirty="0">
              <a:effectLst/>
              <a:latin typeface="Montserrat Medium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20912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F35F6526-8416-35B8-F3F0-B6800B86F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582350"/>
              </p:ext>
            </p:extLst>
          </p:nvPr>
        </p:nvGraphicFramePr>
        <p:xfrm>
          <a:off x="1621766" y="2263793"/>
          <a:ext cx="8462514" cy="4102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683">
                  <a:extLst>
                    <a:ext uri="{9D8B030D-6E8A-4147-A177-3AD203B41FA5}">
                      <a16:colId xmlns:a16="http://schemas.microsoft.com/office/drawing/2014/main" val="3096171681"/>
                    </a:ext>
                  </a:extLst>
                </a:gridCol>
                <a:gridCol w="2065653">
                  <a:extLst>
                    <a:ext uri="{9D8B030D-6E8A-4147-A177-3AD203B41FA5}">
                      <a16:colId xmlns:a16="http://schemas.microsoft.com/office/drawing/2014/main" val="33763092"/>
                    </a:ext>
                  </a:extLst>
                </a:gridCol>
                <a:gridCol w="3487178">
                  <a:extLst>
                    <a:ext uri="{9D8B030D-6E8A-4147-A177-3AD203B41FA5}">
                      <a16:colId xmlns:a16="http://schemas.microsoft.com/office/drawing/2014/main" val="931613825"/>
                    </a:ext>
                  </a:extLst>
                </a:gridCol>
              </a:tblGrid>
              <a:tr h="586072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Bejelentő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Képviselő van?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Címzett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770739"/>
                  </a:ext>
                </a:extLst>
              </a:tr>
              <a:tr h="586072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Természetes személy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nincs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Természetes személy (ÜK)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572219"/>
                  </a:ext>
                </a:extLst>
              </a:tr>
              <a:tr h="586072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Cég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nincs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Cég (CK)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084650"/>
                  </a:ext>
                </a:extLst>
              </a:tr>
              <a:tr h="586072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Hivatal (egyetem)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nincs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Hivatal (HK)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83955"/>
                  </a:ext>
                </a:extLst>
              </a:tr>
              <a:tr h="586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Természetes személy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Az attól függ..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982630"/>
                  </a:ext>
                </a:extLst>
              </a:tr>
              <a:tr h="586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Cég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Az attól függ..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69483"/>
                  </a:ext>
                </a:extLst>
              </a:tr>
              <a:tr h="586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Hivatal (egyetem)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Az attól függ..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572454"/>
                  </a:ext>
                </a:extLst>
              </a:tr>
            </a:tbl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2BB92578-9BBE-E585-9846-A9C8FF1C16D4}"/>
              </a:ext>
            </a:extLst>
          </p:cNvPr>
          <p:cNvSpPr txBox="1"/>
          <p:nvPr/>
        </p:nvSpPr>
        <p:spPr>
          <a:xfrm>
            <a:off x="601547" y="207004"/>
            <a:ext cx="658545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Montserrat Medium" pitchFamily="2" charset="-18"/>
              </a:rPr>
              <a:t>Kapcsolattartás módja – </a:t>
            </a:r>
          </a:p>
          <a:p>
            <a:r>
              <a:rPr lang="hu-HU" sz="4000" dirty="0">
                <a:latin typeface="Montserrat Medium" pitchFamily="2" charset="-18"/>
              </a:rPr>
              <a:t>az iratok kézbesítése</a:t>
            </a:r>
          </a:p>
          <a:p>
            <a:r>
              <a:rPr lang="hu-HU" sz="3200" b="1" dirty="0">
                <a:effectLst/>
                <a:latin typeface="Montserrat Medium" pitchFamily="2" charset="-18"/>
                <a:ea typeface="Calibri" panose="020F0502020204030204" pitchFamily="34" charset="0"/>
              </a:rPr>
              <a:t>322/2024</a:t>
            </a:r>
            <a:endParaRPr lang="hu-HU" sz="3200" i="0" dirty="0">
              <a:effectLst/>
              <a:latin typeface="Montserrat Medium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0425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9511429C-D531-020A-73C1-5B011A220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426164"/>
              </p:ext>
            </p:extLst>
          </p:nvPr>
        </p:nvGraphicFramePr>
        <p:xfrm>
          <a:off x="1794887" y="2384564"/>
          <a:ext cx="8143336" cy="3973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940">
                  <a:extLst>
                    <a:ext uri="{9D8B030D-6E8A-4147-A177-3AD203B41FA5}">
                      <a16:colId xmlns:a16="http://schemas.microsoft.com/office/drawing/2014/main" val="3096171681"/>
                    </a:ext>
                  </a:extLst>
                </a:gridCol>
                <a:gridCol w="2479335">
                  <a:extLst>
                    <a:ext uri="{9D8B030D-6E8A-4147-A177-3AD203B41FA5}">
                      <a16:colId xmlns:a16="http://schemas.microsoft.com/office/drawing/2014/main" val="33763092"/>
                    </a:ext>
                  </a:extLst>
                </a:gridCol>
                <a:gridCol w="2864061">
                  <a:extLst>
                    <a:ext uri="{9D8B030D-6E8A-4147-A177-3AD203B41FA5}">
                      <a16:colId xmlns:a16="http://schemas.microsoft.com/office/drawing/2014/main" val="931613825"/>
                    </a:ext>
                  </a:extLst>
                </a:gridCol>
              </a:tblGrid>
              <a:tr h="887615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Bejelentő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Képviselő=ügyvéd, ügyvivő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Címzett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770739"/>
                  </a:ext>
                </a:extLst>
              </a:tr>
              <a:tr h="514253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Természetes személy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Képviselő ÜK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572219"/>
                  </a:ext>
                </a:extLst>
              </a:tr>
              <a:tr h="514253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Cég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Képviselő ÜK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084650"/>
                  </a:ext>
                </a:extLst>
              </a:tr>
              <a:tr h="514253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Hivatal (egyetem)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Képviselő ÜK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83955"/>
                  </a:ext>
                </a:extLst>
              </a:tr>
              <a:tr h="514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Természetes személy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Képviselő 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982630"/>
                  </a:ext>
                </a:extLst>
              </a:tr>
              <a:tr h="514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Cég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Képviselő 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69483"/>
                  </a:ext>
                </a:extLst>
              </a:tr>
              <a:tr h="514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Hivatal (egyetem)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Képviselő 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572454"/>
                  </a:ext>
                </a:extLst>
              </a:tr>
            </a:tbl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B500F241-40AD-6849-B2D8-96451F9BA667}"/>
              </a:ext>
            </a:extLst>
          </p:cNvPr>
          <p:cNvSpPr txBox="1"/>
          <p:nvPr/>
        </p:nvSpPr>
        <p:spPr>
          <a:xfrm>
            <a:off x="601547" y="207004"/>
            <a:ext cx="658545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Montserrat Medium" pitchFamily="2" charset="-18"/>
              </a:rPr>
              <a:t>Kapcsolattartás módja – </a:t>
            </a:r>
          </a:p>
          <a:p>
            <a:r>
              <a:rPr lang="hu-HU" sz="4000" dirty="0">
                <a:latin typeface="Montserrat Medium" pitchFamily="2" charset="-18"/>
              </a:rPr>
              <a:t>az iratok kézbesítése</a:t>
            </a:r>
          </a:p>
          <a:p>
            <a:endParaRPr lang="hu-HU" sz="3200" i="0" dirty="0">
              <a:effectLst/>
              <a:latin typeface="Montserrat Medium" pitchFamily="2" charset="-18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75B3A45-B392-10A3-5363-24090B6F3D36}"/>
              </a:ext>
            </a:extLst>
          </p:cNvPr>
          <p:cNvSpPr txBox="1"/>
          <p:nvPr/>
        </p:nvSpPr>
        <p:spPr>
          <a:xfrm>
            <a:off x="601547" y="1612870"/>
            <a:ext cx="446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Ügyvéd, ügyvivő = cégkapu</a:t>
            </a:r>
          </a:p>
        </p:txBody>
      </p:sp>
    </p:spTree>
    <p:extLst>
      <p:ext uri="{BB962C8B-B14F-4D97-AF65-F5344CB8AC3E}">
        <p14:creationId xmlns:p14="http://schemas.microsoft.com/office/powerpoint/2010/main" val="3476009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67713A70-58CB-BA1A-5CAB-54092F20D84D}"/>
              </a:ext>
            </a:extLst>
          </p:cNvPr>
          <p:cNvSpPr txBox="1"/>
          <p:nvPr/>
        </p:nvSpPr>
        <p:spPr>
          <a:xfrm>
            <a:off x="265703" y="120740"/>
            <a:ext cx="6322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Montserrat Medium" pitchFamily="2" charset="-18"/>
              </a:rPr>
              <a:t>DE!!! – 322/2024 49. § (2)</a:t>
            </a:r>
          </a:p>
          <a:p>
            <a:endParaRPr lang="hu-HU" sz="3200" i="0" dirty="0">
              <a:effectLst/>
              <a:latin typeface="Montserrat Medium" pitchFamily="2" charset="-18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A12DAE2-3350-668E-1EC2-EEE81AD32942}"/>
              </a:ext>
            </a:extLst>
          </p:cNvPr>
          <p:cNvSpPr txBox="1"/>
          <p:nvPr/>
        </p:nvSpPr>
        <p:spPr>
          <a:xfrm>
            <a:off x="265703" y="1018685"/>
            <a:ext cx="1143614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„A kamarai jogtanácsos, valamint a szabadalmi ügyvivőkről szóló </a:t>
            </a: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törvény szerinti gazdálkodó szervezet saját iparjogvédelmi feladatainak </a:t>
            </a: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és képviseletének ellátására foglalkoztatott szabadalmi ügyvivő és </a:t>
            </a: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európai közösségi hivatásos iparjogvédelmi képviselő </a:t>
            </a: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(e § alkalmazásában a továbbiakban együtt: képviselő) </a:t>
            </a: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elektronikus kapcsolattartásra szolgáló elérhetősége e tevékenysége </a:t>
            </a: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ellátása során</a:t>
            </a:r>
          </a:p>
          <a:p>
            <a:endParaRPr lang="hu-HU" sz="2400" dirty="0">
              <a:latin typeface="Montserrat Medium" pitchFamily="2" charset="-18"/>
              <a:ea typeface="Calibri" panose="020F0502020204030204" pitchFamily="34" charset="0"/>
            </a:endParaRPr>
          </a:p>
          <a:p>
            <a:pPr marL="457200" indent="-457200">
              <a:buAutoNum type="alphaLcParenR"/>
            </a:pPr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az általa képviselt szervezet eltérő rendelkezése hiányában </a:t>
            </a: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e szervezet elektronikus kapcsolattartásra szolgáló elérhetősége;</a:t>
            </a:r>
          </a:p>
          <a:p>
            <a:endParaRPr lang="hu-HU" sz="2400" dirty="0">
              <a:latin typeface="Montserrat Medium" pitchFamily="2" charset="-18"/>
              <a:ea typeface="Calibri" panose="020F0502020204030204" pitchFamily="34" charset="0"/>
            </a:endParaRP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b) a képviselő digitális állampolgárság egyes szabályairól szóló </a:t>
            </a: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kormányrendelet szerinti hivatalos elérhetősége, ha az általa képviselt </a:t>
            </a: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szervezet elektronikus kapcsolattartásra szolgáló elérhetőséggel nem </a:t>
            </a: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rendelkezik, vagy így rendelkezik.”</a:t>
            </a:r>
          </a:p>
        </p:txBody>
      </p:sp>
    </p:spTree>
    <p:extLst>
      <p:ext uri="{BB962C8B-B14F-4D97-AF65-F5344CB8AC3E}">
        <p14:creationId xmlns:p14="http://schemas.microsoft.com/office/powerpoint/2010/main" val="3030559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05DC8A0E-BDB6-0810-2EB0-394549FFCF3C}"/>
              </a:ext>
            </a:extLst>
          </p:cNvPr>
          <p:cNvSpPr txBox="1"/>
          <p:nvPr/>
        </p:nvSpPr>
        <p:spPr>
          <a:xfrm>
            <a:off x="1128345" y="2713182"/>
            <a:ext cx="9227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digitális állampolgárság egyes szabályairól szóló </a:t>
            </a: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kormányrendelet = </a:t>
            </a:r>
            <a:r>
              <a:rPr lang="hu-HU" sz="2400" dirty="0">
                <a:effectLst/>
                <a:latin typeface="Montserrat Medium" pitchFamily="2" charset="-18"/>
                <a:ea typeface="Calibri" panose="020F0502020204030204" pitchFamily="34" charset="0"/>
              </a:rPr>
              <a:t>321/2024. (XI. 6.) Korm. </a:t>
            </a:r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r</a:t>
            </a:r>
            <a:r>
              <a:rPr lang="hu-HU" sz="2400" dirty="0">
                <a:effectLst/>
                <a:latin typeface="Montserrat Medium" pitchFamily="2" charset="-18"/>
                <a:ea typeface="Calibri" panose="020F0502020204030204" pitchFamily="34" charset="0"/>
              </a:rPr>
              <a:t>endelet </a:t>
            </a:r>
          </a:p>
          <a:p>
            <a:r>
              <a:rPr lang="hu-HU" sz="2400" dirty="0">
                <a:effectLst/>
                <a:latin typeface="Montserrat Medium" pitchFamily="2" charset="-18"/>
                <a:ea typeface="Calibri" panose="020F0502020204030204" pitchFamily="34" charset="0"/>
              </a:rPr>
              <a:t>a digitális állampolgárság egyes szabályairól = ügyfélkapu</a:t>
            </a:r>
          </a:p>
          <a:p>
            <a:endParaRPr lang="hu-HU" sz="2400" dirty="0">
              <a:latin typeface="Montserrat Medium" pitchFamily="2" charset="-18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52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288CA65-3193-F010-A7BD-BBEEBE4F25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6" r="4216"/>
          <a:stretch/>
        </p:blipFill>
        <p:spPr>
          <a:xfrm>
            <a:off x="3154188" y="705826"/>
            <a:ext cx="5446347" cy="544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55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e7e7774.jpg">
            <a:extLst>
              <a:ext uri="{FF2B5EF4-FFF2-40B4-BE49-F238E27FC236}">
                <a16:creationId xmlns:a16="http://schemas.microsoft.com/office/drawing/2014/main" id="{1866D375-CF19-445C-8B4D-80F75EE20B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359408"/>
            <a:ext cx="9144000" cy="4139184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48F350D-EC3F-4DCF-9D63-3DAE9D024C12}"/>
              </a:ext>
            </a:extLst>
          </p:cNvPr>
          <p:cNvSpPr txBox="1"/>
          <p:nvPr/>
        </p:nvSpPr>
        <p:spPr>
          <a:xfrm>
            <a:off x="3791744" y="2924945"/>
            <a:ext cx="4544834" cy="64633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09167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BC71A769-A6CD-6F74-BEF5-8C8D3C501AE2}"/>
              </a:ext>
            </a:extLst>
          </p:cNvPr>
          <p:cNvSpPr txBox="1"/>
          <p:nvPr/>
        </p:nvSpPr>
        <p:spPr>
          <a:xfrm>
            <a:off x="601547" y="1009261"/>
            <a:ext cx="10988906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i="0" dirty="0" err="1">
                <a:effectLst/>
                <a:latin typeface="Montserrat Medium" pitchFamily="2" charset="-18"/>
              </a:rPr>
              <a:t>Dáptv</a:t>
            </a:r>
            <a:r>
              <a:rPr lang="hu-HU" sz="2400" i="0" dirty="0">
                <a:effectLst/>
                <a:latin typeface="Montserrat Medium" pitchFamily="2" charset="-18"/>
              </a:rPr>
              <a:t>: 2023. évi CIII. törvény a digitális államról </a:t>
            </a:r>
          </a:p>
          <a:p>
            <a:r>
              <a:rPr lang="hu-HU" sz="2400" i="0" dirty="0">
                <a:effectLst/>
                <a:latin typeface="Montserrat Medium" pitchFamily="2" charset="-18"/>
              </a:rPr>
              <a:t>és a digitális szolgáltatások nyújtásának egyes szabályairól</a:t>
            </a:r>
          </a:p>
          <a:p>
            <a:endParaRPr lang="hu-HU" sz="2400" dirty="0">
              <a:latin typeface="Montserrat Medium" pitchFamily="2" charset="-18"/>
            </a:endParaRPr>
          </a:p>
          <a:p>
            <a:r>
              <a:rPr lang="hu-HU" sz="2400" dirty="0">
                <a:effectLst/>
                <a:latin typeface="Montserrat Medium" pitchFamily="2" charset="-18"/>
                <a:ea typeface="Calibri" panose="020F0502020204030204" pitchFamily="34" charset="0"/>
              </a:rPr>
              <a:t>321/2024. (XI. 6.) Korm. </a:t>
            </a:r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r</a:t>
            </a:r>
            <a:r>
              <a:rPr lang="hu-HU" sz="2400" dirty="0">
                <a:effectLst/>
                <a:latin typeface="Montserrat Medium" pitchFamily="2" charset="-18"/>
                <a:ea typeface="Calibri" panose="020F0502020204030204" pitchFamily="34" charset="0"/>
              </a:rPr>
              <a:t>endelet </a:t>
            </a:r>
          </a:p>
          <a:p>
            <a:r>
              <a:rPr lang="hu-HU" sz="2400" dirty="0">
                <a:effectLst/>
                <a:latin typeface="Montserrat Medium" pitchFamily="2" charset="-18"/>
                <a:ea typeface="Calibri" panose="020F0502020204030204" pitchFamily="34" charset="0"/>
              </a:rPr>
              <a:t>a digitális állampolgárság egyes szabályairól</a:t>
            </a:r>
          </a:p>
          <a:p>
            <a:endParaRPr lang="hu-HU" sz="2400" i="0" dirty="0">
              <a:latin typeface="Montserrat Medium" pitchFamily="2" charset="-18"/>
              <a:ea typeface="Calibri" panose="020F0502020204030204" pitchFamily="34" charset="0"/>
            </a:endParaRPr>
          </a:p>
          <a:p>
            <a:r>
              <a:rPr lang="hu-HU" sz="2400" dirty="0">
                <a:effectLst/>
                <a:latin typeface="Montserrat Medium" pitchFamily="2" charset="-18"/>
                <a:ea typeface="Calibri" panose="020F0502020204030204" pitchFamily="34" charset="0"/>
              </a:rPr>
              <a:t>322/2024. (XI. 6.) Korm. rendelet a digitális szolgáltatások, </a:t>
            </a:r>
          </a:p>
          <a:p>
            <a:r>
              <a:rPr lang="hu-HU" sz="2400" dirty="0">
                <a:effectLst/>
                <a:latin typeface="Montserrat Medium" pitchFamily="2" charset="-18"/>
                <a:ea typeface="Calibri" panose="020F0502020204030204" pitchFamily="34" charset="0"/>
              </a:rPr>
              <a:t>a digitális állampolgárság szolgáltatások és támogató szolgáltatások </a:t>
            </a:r>
          </a:p>
          <a:p>
            <a:r>
              <a:rPr lang="hu-HU" sz="2400" dirty="0">
                <a:effectLst/>
                <a:latin typeface="Montserrat Medium" pitchFamily="2" charset="-18"/>
                <a:ea typeface="Calibri" panose="020F0502020204030204" pitchFamily="34" charset="0"/>
              </a:rPr>
              <a:t>részletes műszaki követelményeiről</a:t>
            </a:r>
          </a:p>
          <a:p>
            <a:endParaRPr lang="hu-HU" sz="2400" i="0" dirty="0">
              <a:latin typeface="Montserrat Medium" pitchFamily="2" charset="-18"/>
              <a:ea typeface="Calibri" panose="020F0502020204030204" pitchFamily="34" charset="0"/>
            </a:endParaRPr>
          </a:p>
          <a:p>
            <a:r>
              <a:rPr lang="hu-HU" sz="2400" i="0" dirty="0" err="1">
                <a:effectLst/>
                <a:latin typeface="Montserrat Medium" pitchFamily="2" charset="-18"/>
              </a:rPr>
              <a:t>Ákr</a:t>
            </a:r>
            <a:r>
              <a:rPr lang="hu-HU" sz="2400" i="0" dirty="0">
                <a:effectLst/>
                <a:latin typeface="Montserrat Medium" pitchFamily="2" charset="-18"/>
              </a:rPr>
              <a:t>: 2016. évi CL. törvény az általános közigazgatási rendtartásról</a:t>
            </a:r>
          </a:p>
          <a:p>
            <a:endParaRPr lang="hu-HU" sz="2400" i="0" dirty="0">
              <a:latin typeface="Montserrat Medium" pitchFamily="2" charset="-18"/>
              <a:ea typeface="Calibri" panose="020F0502020204030204" pitchFamily="34" charset="0"/>
            </a:endParaRPr>
          </a:p>
          <a:p>
            <a:r>
              <a:rPr lang="hu-HU" sz="2400" i="0" dirty="0" err="1">
                <a:effectLst/>
                <a:latin typeface="Montserrat Medium" pitchFamily="2" charset="-18"/>
              </a:rPr>
              <a:t>Szt</a:t>
            </a:r>
            <a:r>
              <a:rPr lang="hu-HU" sz="2400" i="0" dirty="0">
                <a:effectLst/>
                <a:latin typeface="Montserrat Medium" pitchFamily="2" charset="-18"/>
              </a:rPr>
              <a:t>: 1995. évi XXXIII. törvény a találmányok szabadalmi oltalmáról</a:t>
            </a:r>
          </a:p>
          <a:p>
            <a:endParaRPr lang="hu-HU" sz="2800" b="1" dirty="0">
              <a:solidFill>
                <a:srgbClr val="005B92"/>
              </a:solidFill>
              <a:latin typeface="Fira Sans" panose="020F0502020204030204" pitchFamily="34" charset="0"/>
            </a:endParaRPr>
          </a:p>
          <a:p>
            <a:endParaRPr lang="hu-HU" sz="2800" b="1" i="0" dirty="0">
              <a:solidFill>
                <a:srgbClr val="005B92"/>
              </a:solidFill>
              <a:effectLst/>
              <a:latin typeface="Fira Sans" panose="020F0502020204030204" pitchFamily="34" charset="0"/>
            </a:endParaRPr>
          </a:p>
          <a:p>
            <a:endParaRPr lang="hu-HU" sz="2800" b="1" dirty="0">
              <a:solidFill>
                <a:srgbClr val="005B92"/>
              </a:solidFill>
              <a:latin typeface="Fira Sans" panose="020F0502020204030204" pitchFamily="34" charset="0"/>
            </a:endParaRPr>
          </a:p>
          <a:p>
            <a:endParaRPr lang="hu-HU" sz="2800" b="0" i="0" dirty="0">
              <a:solidFill>
                <a:srgbClr val="005B92"/>
              </a:solidFill>
              <a:effectLst/>
              <a:latin typeface="Fira Sans" panose="020F0502020204030204" pitchFamily="34" charset="0"/>
            </a:endParaRPr>
          </a:p>
          <a:p>
            <a:endParaRPr lang="hu-HU" sz="2800" i="0" dirty="0">
              <a:effectLst/>
              <a:latin typeface="Montserrat Medium" pitchFamily="2" charset="-18"/>
            </a:endParaRPr>
          </a:p>
          <a:p>
            <a:pPr algn="ctr"/>
            <a:endParaRPr lang="hu-HU" sz="2800" dirty="0">
              <a:latin typeface="Montserrat Medium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3832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BC71A769-A6CD-6F74-BEF5-8C8D3C501AE2}"/>
              </a:ext>
            </a:extLst>
          </p:cNvPr>
          <p:cNvSpPr txBox="1"/>
          <p:nvPr/>
        </p:nvSpPr>
        <p:spPr>
          <a:xfrm>
            <a:off x="601547" y="207004"/>
            <a:ext cx="472437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i="0" dirty="0">
                <a:effectLst/>
                <a:latin typeface="Montserrat Medium" pitchFamily="2" charset="-18"/>
              </a:rPr>
              <a:t>Iratok benyújtása</a:t>
            </a:r>
          </a:p>
          <a:p>
            <a:endParaRPr lang="hu-HU" sz="2800" b="1" dirty="0">
              <a:solidFill>
                <a:srgbClr val="005B92"/>
              </a:solidFill>
              <a:latin typeface="Fira Sans" panose="020F0502020204030204" pitchFamily="34" charset="0"/>
            </a:endParaRPr>
          </a:p>
          <a:p>
            <a:endParaRPr lang="hu-HU" sz="2800" b="1" i="0" dirty="0">
              <a:solidFill>
                <a:srgbClr val="005B92"/>
              </a:solidFill>
              <a:effectLst/>
              <a:latin typeface="Fira Sans" panose="020F0502020204030204" pitchFamily="34" charset="0"/>
            </a:endParaRPr>
          </a:p>
          <a:p>
            <a:endParaRPr lang="hu-HU" sz="2800" b="1" dirty="0">
              <a:solidFill>
                <a:srgbClr val="005B92"/>
              </a:solidFill>
              <a:latin typeface="Fira Sans" panose="020F0502020204030204" pitchFamily="34" charset="0"/>
            </a:endParaRPr>
          </a:p>
          <a:p>
            <a:endParaRPr lang="hu-HU" sz="2800" b="0" i="0" dirty="0">
              <a:solidFill>
                <a:srgbClr val="005B92"/>
              </a:solidFill>
              <a:effectLst/>
              <a:latin typeface="Fira Sans" panose="020F0502020204030204" pitchFamily="34" charset="0"/>
            </a:endParaRPr>
          </a:p>
          <a:p>
            <a:endParaRPr lang="hu-HU" sz="2800" i="0" dirty="0">
              <a:effectLst/>
              <a:latin typeface="Montserrat Medium" pitchFamily="2" charset="-18"/>
            </a:endParaRPr>
          </a:p>
          <a:p>
            <a:pPr algn="ctr"/>
            <a:endParaRPr lang="hu-HU" sz="2800" dirty="0">
              <a:latin typeface="Montserrat Medium" pitchFamily="2" charset="-18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3EFA012-B154-3E5B-4C92-CE91BAF82C32}"/>
              </a:ext>
            </a:extLst>
          </p:cNvPr>
          <p:cNvSpPr txBox="1"/>
          <p:nvPr/>
        </p:nvSpPr>
        <p:spPr>
          <a:xfrm>
            <a:off x="601547" y="1120363"/>
            <a:ext cx="1108348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i="0" dirty="0">
                <a:effectLst/>
                <a:latin typeface="Montserrat Medium" pitchFamily="2" charset="-18"/>
              </a:rPr>
              <a:t>Ez az egyszerűbb kérdés!</a:t>
            </a:r>
          </a:p>
          <a:p>
            <a:endParaRPr lang="hu-HU" sz="2400" dirty="0">
              <a:latin typeface="Montserrat Medium" pitchFamily="2" charset="-18"/>
            </a:endParaRPr>
          </a:p>
          <a:p>
            <a:r>
              <a:rPr lang="hu-HU" sz="2400" i="0" dirty="0">
                <a:latin typeface="Montserrat Medium" pitchFamily="2" charset="-18"/>
                <a:ea typeface="Calibri" panose="020F0502020204030204" pitchFamily="34" charset="0"/>
              </a:rPr>
              <a:t>Bármilyen ügyben</a:t>
            </a:r>
          </a:p>
          <a:p>
            <a:endParaRPr lang="hu-HU" sz="2400" dirty="0">
              <a:latin typeface="Montserrat Medium" pitchFamily="2" charset="-18"/>
              <a:ea typeface="Calibri" panose="020F0502020204030204" pitchFamily="34" charset="0"/>
            </a:endParaRPr>
          </a:p>
          <a:p>
            <a:r>
              <a:rPr lang="hu-HU" sz="2400" i="0" dirty="0">
                <a:latin typeface="Montserrat Medium" pitchFamily="2" charset="-18"/>
                <a:ea typeface="Calibri" panose="020F0502020204030204" pitchFamily="34" charset="0"/>
              </a:rPr>
              <a:t>Szerkeszthető pdf űrlapok (</a:t>
            </a:r>
            <a:r>
              <a:rPr lang="hu-HU" sz="2400" i="0" dirty="0" err="1">
                <a:latin typeface="Montserrat Medium" pitchFamily="2" charset="-18"/>
                <a:ea typeface="Calibri" panose="020F0502020204030204" pitchFamily="34" charset="0"/>
              </a:rPr>
              <a:t>tartalmilag</a:t>
            </a:r>
            <a:r>
              <a:rPr lang="hu-HU" sz="2400" i="0" dirty="0">
                <a:latin typeface="Montserrat Medium" pitchFamily="2" charset="-18"/>
                <a:ea typeface="Calibri" panose="020F0502020204030204" pitchFamily="34" charset="0"/>
              </a:rPr>
              <a:t> értékeljük)</a:t>
            </a:r>
          </a:p>
          <a:p>
            <a:endParaRPr lang="hu-HU" sz="2400" dirty="0">
              <a:latin typeface="Montserrat Medium" pitchFamily="2" charset="-18"/>
              <a:ea typeface="Calibri" panose="020F0502020204030204" pitchFamily="34" charset="0"/>
            </a:endParaRPr>
          </a:p>
          <a:p>
            <a:r>
              <a:rPr lang="hu-HU" sz="2400" i="0" dirty="0">
                <a:latin typeface="Montserrat Medium" pitchFamily="2" charset="-18"/>
                <a:ea typeface="Calibri" panose="020F0502020204030204" pitchFamily="34" charset="0"/>
              </a:rPr>
              <a:t>Csak ügyfélkapu</a:t>
            </a:r>
          </a:p>
          <a:p>
            <a:endParaRPr lang="hu-HU" sz="2400" dirty="0">
              <a:latin typeface="Montserrat Medium" pitchFamily="2" charset="-18"/>
              <a:ea typeface="Calibri" panose="020F0502020204030204" pitchFamily="34" charset="0"/>
            </a:endParaRP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Bárki benyújthatja (akárcsak a papír alapú ügyintézésnél), de</a:t>
            </a: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nem mindenkinek válaszolunk (akárcsak a papír alapú ügyintézésnél)</a:t>
            </a:r>
          </a:p>
          <a:p>
            <a:endParaRPr lang="hu-HU" sz="2400" dirty="0">
              <a:latin typeface="Montserrat Medium" pitchFamily="2" charset="-18"/>
              <a:ea typeface="Calibri" panose="020F0502020204030204" pitchFamily="34" charset="0"/>
            </a:endParaRP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A további kapcsolattartás szempontjából meghatározó lehet</a:t>
            </a:r>
          </a:p>
          <a:p>
            <a:endParaRPr lang="hu-HU" sz="2400" i="0" dirty="0">
              <a:latin typeface="Montserrat Medium" pitchFamily="2" charset="-18"/>
              <a:ea typeface="Calibri" panose="020F0502020204030204" pitchFamily="34" charset="0"/>
            </a:endParaRP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Cégkapu?</a:t>
            </a:r>
            <a:endParaRPr lang="hu-HU" sz="2400" i="0" dirty="0">
              <a:latin typeface="Montserrat Medium" pitchFamily="2" charset="-18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4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3F774F31-E3C8-0881-DA0B-DC5258306DF1}"/>
              </a:ext>
            </a:extLst>
          </p:cNvPr>
          <p:cNvSpPr txBox="1"/>
          <p:nvPr/>
        </p:nvSpPr>
        <p:spPr>
          <a:xfrm>
            <a:off x="601547" y="2581877"/>
            <a:ext cx="97802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Montserrat Medium" pitchFamily="2" charset="-18"/>
              </a:rPr>
              <a:t>Szt. 53/D. § (2) : </a:t>
            </a:r>
          </a:p>
          <a:p>
            <a:endParaRPr lang="hu-HU" sz="2400" dirty="0">
              <a:latin typeface="Montserrat Medium" pitchFamily="2" charset="-18"/>
              <a:ea typeface="Calibri" panose="020F0502020204030204" pitchFamily="34" charset="0"/>
            </a:endParaRPr>
          </a:p>
          <a:p>
            <a:r>
              <a:rPr lang="hu-HU" sz="2400" i="0" dirty="0">
                <a:latin typeface="Montserrat Medium" pitchFamily="2" charset="-18"/>
                <a:ea typeface="Calibri" panose="020F0502020204030204" pitchFamily="34" charset="0"/>
              </a:rPr>
              <a:t>„Szabadalmi ügyekben az ügyfél és az ügyfél jogi képviselője </a:t>
            </a:r>
          </a:p>
          <a:p>
            <a:r>
              <a:rPr lang="hu-HU" sz="2400" i="0" dirty="0">
                <a:latin typeface="Montserrat Medium" pitchFamily="2" charset="-18"/>
                <a:ea typeface="Calibri" panose="020F0502020204030204" pitchFamily="34" charset="0"/>
              </a:rPr>
              <a:t>nem köteles elektronikus ügyintézésre.”</a:t>
            </a:r>
            <a:endParaRPr lang="hu-HU" sz="2400" dirty="0">
              <a:latin typeface="Montserrat Medium" pitchFamily="2" charset="-18"/>
              <a:ea typeface="Calibri" panose="020F0502020204030204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FC64714-8285-A339-0A22-C6527AE5065D}"/>
              </a:ext>
            </a:extLst>
          </p:cNvPr>
          <p:cNvSpPr txBox="1"/>
          <p:nvPr/>
        </p:nvSpPr>
        <p:spPr>
          <a:xfrm>
            <a:off x="601547" y="207004"/>
            <a:ext cx="65854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Montserrat Medium" pitchFamily="2" charset="-18"/>
              </a:rPr>
              <a:t>Kapcsolattartás módja – </a:t>
            </a:r>
          </a:p>
          <a:p>
            <a:r>
              <a:rPr lang="hu-HU" sz="4000" dirty="0">
                <a:latin typeface="Montserrat Medium" pitchFamily="2" charset="-18"/>
              </a:rPr>
              <a:t>az iratok kézbesítése</a:t>
            </a:r>
            <a:endParaRPr lang="hu-HU" sz="4000" i="0" dirty="0">
              <a:effectLst/>
              <a:latin typeface="Montserrat Medium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5635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3F774F31-E3C8-0881-DA0B-DC5258306DF1}"/>
              </a:ext>
            </a:extLst>
          </p:cNvPr>
          <p:cNvSpPr txBox="1"/>
          <p:nvPr/>
        </p:nvSpPr>
        <p:spPr>
          <a:xfrm>
            <a:off x="826769" y="2383469"/>
            <a:ext cx="1053846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>
                <a:latin typeface="Montserrat Medium" pitchFamily="2" charset="-18"/>
              </a:rPr>
              <a:t>Ákr</a:t>
            </a:r>
            <a:r>
              <a:rPr lang="hu-HU" sz="2400" dirty="0">
                <a:latin typeface="Montserrat Medium" pitchFamily="2" charset="-18"/>
              </a:rPr>
              <a:t>. 26. § (2) : </a:t>
            </a:r>
          </a:p>
          <a:p>
            <a:endParaRPr lang="hu-HU" sz="2400" dirty="0">
              <a:latin typeface="Montserrat Medium" pitchFamily="2" charset="-18"/>
              <a:ea typeface="Calibri" panose="020F0502020204030204" pitchFamily="34" charset="0"/>
            </a:endParaRPr>
          </a:p>
          <a:p>
            <a:r>
              <a:rPr lang="hu-HU" sz="2400" i="0" dirty="0">
                <a:latin typeface="Montserrat Medium" pitchFamily="2" charset="-18"/>
                <a:ea typeface="Calibri" panose="020F0502020204030204" pitchFamily="34" charset="0"/>
              </a:rPr>
              <a:t>„Ha törvény másként nem rendelkezik, a kapcsolattartás formáját </a:t>
            </a:r>
          </a:p>
          <a:p>
            <a:r>
              <a:rPr lang="hu-HU" sz="2400" i="0" dirty="0">
                <a:latin typeface="Montserrat Medium" pitchFamily="2" charset="-18"/>
                <a:ea typeface="Calibri" panose="020F0502020204030204" pitchFamily="34" charset="0"/>
              </a:rPr>
              <a:t>a hatóság tájékoztatása alapján az ügyfél választja meg. </a:t>
            </a:r>
          </a:p>
          <a:p>
            <a:r>
              <a:rPr lang="hu-HU" sz="2400" i="0" dirty="0">
                <a:latin typeface="Montserrat Medium" pitchFamily="2" charset="-18"/>
                <a:ea typeface="Calibri" panose="020F0502020204030204" pitchFamily="34" charset="0"/>
              </a:rPr>
              <a:t>Az ügyfél a választott kapcsolattartási módról más </a:t>
            </a:r>
          </a:p>
          <a:p>
            <a:r>
              <a:rPr lang="hu-HU" sz="2400" i="0" dirty="0">
                <a:latin typeface="Montserrat Medium" pitchFamily="2" charset="-18"/>
                <a:ea typeface="Calibri" panose="020F0502020204030204" pitchFamily="34" charset="0"/>
              </a:rPr>
              <a:t>– a hatóságnál rendelkezésre álló – módra áttérhet.</a:t>
            </a:r>
            <a:r>
              <a:rPr lang="hu-HU" sz="2400" i="0" dirty="0">
                <a:solidFill>
                  <a:srgbClr val="FF0000"/>
                </a:solidFill>
                <a:latin typeface="Montserrat Medium" pitchFamily="2" charset="-18"/>
                <a:ea typeface="Calibri" panose="020F0502020204030204" pitchFamily="34" charset="0"/>
              </a:rPr>
              <a:t>”</a:t>
            </a:r>
            <a:endParaRPr lang="hu-HU" sz="2400" i="0" strike="sngStrike" dirty="0">
              <a:solidFill>
                <a:srgbClr val="FF0000"/>
              </a:solidFill>
              <a:latin typeface="Montserrat Medium" pitchFamily="2" charset="-18"/>
              <a:ea typeface="Calibri" panose="020F0502020204030204" pitchFamily="34" charset="0"/>
            </a:endParaRPr>
          </a:p>
          <a:p>
            <a:endParaRPr lang="hu-HU" sz="2400" dirty="0">
              <a:latin typeface="Montserrat Medium" pitchFamily="2" charset="-18"/>
              <a:ea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hu-HU" sz="2400" i="0" dirty="0">
                <a:latin typeface="Montserrat Medium" pitchFamily="2" charset="-18"/>
                <a:ea typeface="Calibri" panose="020F0502020204030204" pitchFamily="34" charset="0"/>
              </a:rPr>
              <a:t>Explicit módon</a:t>
            </a:r>
          </a:p>
          <a:p>
            <a:pPr marL="342900" indent="-342900">
              <a:buFontTx/>
              <a:buChar char="-"/>
            </a:pPr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Ráutaló magatartással</a:t>
            </a:r>
            <a:endParaRPr lang="hu-HU" sz="2400" i="0" dirty="0">
              <a:latin typeface="Montserrat Medium" pitchFamily="2" charset="-18"/>
              <a:ea typeface="Calibri" panose="020F0502020204030204" pitchFamily="34" charset="0"/>
            </a:endParaRPr>
          </a:p>
          <a:p>
            <a:endParaRPr lang="hu-HU" sz="2400" dirty="0">
              <a:latin typeface="Montserrat Medium" pitchFamily="2" charset="-18"/>
              <a:ea typeface="Calibri" panose="020F0502020204030204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FC64714-8285-A339-0A22-C6527AE5065D}"/>
              </a:ext>
            </a:extLst>
          </p:cNvPr>
          <p:cNvSpPr txBox="1"/>
          <p:nvPr/>
        </p:nvSpPr>
        <p:spPr>
          <a:xfrm>
            <a:off x="601547" y="207004"/>
            <a:ext cx="6694461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Montserrat Medium" pitchFamily="2" charset="-18"/>
              </a:rPr>
              <a:t>Kapcsolattartás módja – </a:t>
            </a:r>
          </a:p>
          <a:p>
            <a:r>
              <a:rPr lang="hu-HU" sz="4000" dirty="0">
                <a:latin typeface="Montserrat Medium" pitchFamily="2" charset="-18"/>
              </a:rPr>
              <a:t>az iratok kézbesítése</a:t>
            </a:r>
            <a:endParaRPr lang="hu-HU" sz="4000" i="0" dirty="0">
              <a:effectLst/>
              <a:latin typeface="Montserrat Medium" pitchFamily="2" charset="-18"/>
            </a:endParaRPr>
          </a:p>
          <a:p>
            <a:endParaRPr lang="hu-HU" sz="2800" b="1" dirty="0">
              <a:solidFill>
                <a:srgbClr val="005B92"/>
              </a:solidFill>
              <a:latin typeface="Fira Sans" panose="020F0502020204030204" pitchFamily="34" charset="0"/>
            </a:endParaRPr>
          </a:p>
          <a:p>
            <a:endParaRPr lang="hu-HU" sz="2800" b="1" i="0" dirty="0">
              <a:solidFill>
                <a:srgbClr val="005B92"/>
              </a:solidFill>
              <a:effectLst/>
              <a:latin typeface="Fira Sans" panose="020F0502020204030204" pitchFamily="34" charset="0"/>
            </a:endParaRPr>
          </a:p>
          <a:p>
            <a:endParaRPr lang="hu-HU" sz="2800" b="1" dirty="0">
              <a:solidFill>
                <a:srgbClr val="005B92"/>
              </a:solidFill>
              <a:latin typeface="Fira Sans" panose="020F0502020204030204" pitchFamily="34" charset="0"/>
            </a:endParaRPr>
          </a:p>
          <a:p>
            <a:endParaRPr lang="hu-HU" sz="2800" b="0" i="0" dirty="0">
              <a:solidFill>
                <a:srgbClr val="005B92"/>
              </a:solidFill>
              <a:effectLst/>
              <a:latin typeface="Fira Sans" panose="020F0502020204030204" pitchFamily="34" charset="0"/>
            </a:endParaRPr>
          </a:p>
          <a:p>
            <a:endParaRPr lang="hu-HU" sz="2800" i="0" dirty="0">
              <a:effectLst/>
              <a:latin typeface="Montserrat Medium" pitchFamily="2" charset="-18"/>
            </a:endParaRPr>
          </a:p>
          <a:p>
            <a:pPr algn="ctr"/>
            <a:endParaRPr lang="hu-HU" sz="2800" dirty="0">
              <a:latin typeface="Montserrat Medium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2830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3F774F31-E3C8-0881-DA0B-DC5258306DF1}"/>
              </a:ext>
            </a:extLst>
          </p:cNvPr>
          <p:cNvSpPr txBox="1"/>
          <p:nvPr/>
        </p:nvSpPr>
        <p:spPr>
          <a:xfrm>
            <a:off x="601547" y="2676767"/>
            <a:ext cx="91919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Montserrat Medium" pitchFamily="2" charset="-18"/>
              </a:rPr>
              <a:t>Azonosításra alkalmas adatok: </a:t>
            </a:r>
          </a:p>
          <a:p>
            <a:endParaRPr lang="hu-HU" sz="2400" dirty="0">
              <a:latin typeface="Montserrat Medium" pitchFamily="2" charset="-18"/>
              <a:ea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4T azonosítók (természetes személy, apró szépséghiba)</a:t>
            </a:r>
          </a:p>
          <a:p>
            <a:pPr marL="342900" indent="-342900">
              <a:buFontTx/>
              <a:buChar char="-"/>
            </a:pPr>
            <a:endParaRPr lang="hu-HU" sz="2400" dirty="0">
              <a:latin typeface="Montserrat Medium" pitchFamily="2" charset="-18"/>
              <a:ea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Adószám (cégkapu)</a:t>
            </a:r>
          </a:p>
          <a:p>
            <a:pPr marL="342900" indent="-342900">
              <a:buFontTx/>
              <a:buChar char="-"/>
            </a:pPr>
            <a:endParaRPr lang="hu-HU" sz="2400" dirty="0">
              <a:latin typeface="Montserrat Medium" pitchFamily="2" charset="-18"/>
              <a:ea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KRID (hivatali kapu)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FC64714-8285-A339-0A22-C6527AE5065D}"/>
              </a:ext>
            </a:extLst>
          </p:cNvPr>
          <p:cNvSpPr txBox="1"/>
          <p:nvPr/>
        </p:nvSpPr>
        <p:spPr>
          <a:xfrm>
            <a:off x="601547" y="207004"/>
            <a:ext cx="65854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Montserrat Medium" pitchFamily="2" charset="-18"/>
              </a:rPr>
              <a:t>Kapcsolattartás módja – </a:t>
            </a:r>
          </a:p>
          <a:p>
            <a:r>
              <a:rPr lang="hu-HU" sz="4000" dirty="0">
                <a:latin typeface="Montserrat Medium" pitchFamily="2" charset="-18"/>
              </a:rPr>
              <a:t>az iratok kézbesítése</a:t>
            </a:r>
            <a:endParaRPr lang="hu-HU" sz="4000" i="0" dirty="0">
              <a:effectLst/>
              <a:latin typeface="Montserrat Medium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6486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>
            <a:extLst>
              <a:ext uri="{FF2B5EF4-FFF2-40B4-BE49-F238E27FC236}">
                <a16:creationId xmlns:a16="http://schemas.microsoft.com/office/drawing/2014/main" id="{AE83801E-DC53-C673-CD06-9B0F733B5B6D}"/>
              </a:ext>
            </a:extLst>
          </p:cNvPr>
          <p:cNvSpPr txBox="1"/>
          <p:nvPr/>
        </p:nvSpPr>
        <p:spPr>
          <a:xfrm>
            <a:off x="396815" y="2171906"/>
            <a:ext cx="1024831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Montserrat Medium" pitchFamily="2" charset="-18"/>
              </a:rPr>
              <a:t>(6) Ha a kérelmező, illetve képviselője a Szellemi Tulajdon Nemzeti Hivatala </a:t>
            </a:r>
          </a:p>
          <a:p>
            <a:r>
              <a:rPr lang="hu-HU" sz="2000" dirty="0">
                <a:latin typeface="Montserrat Medium" pitchFamily="2" charset="-18"/>
              </a:rPr>
              <a:t>hatáskörébe tartozó szabadalmi ügyben elektronikus kapcsolattartásra </a:t>
            </a:r>
          </a:p>
          <a:p>
            <a:r>
              <a:rPr lang="hu-HU" sz="2000" dirty="0">
                <a:latin typeface="Montserrat Medium" pitchFamily="2" charset="-18"/>
              </a:rPr>
              <a:t>kötelezett vagy elektronikus úton kíván kapcsolatot tartani a </a:t>
            </a:r>
          </a:p>
          <a:p>
            <a:r>
              <a:rPr lang="hu-HU" sz="2000" dirty="0">
                <a:latin typeface="Montserrat Medium" pitchFamily="2" charset="-18"/>
              </a:rPr>
              <a:t>Szellemi Tulajdon Nemzeti Hivatalával, a kérelemnek az (5) bekezdésben </a:t>
            </a:r>
          </a:p>
          <a:p>
            <a:r>
              <a:rPr lang="hu-HU" sz="2000" dirty="0">
                <a:latin typeface="Montserrat Medium" pitchFamily="2" charset="-18"/>
              </a:rPr>
              <a:t>meghatározott adatokon túl tartalmaznia kell</a:t>
            </a:r>
          </a:p>
          <a:p>
            <a:endParaRPr lang="hu-HU" sz="2000" dirty="0">
              <a:latin typeface="Montserrat Medium" pitchFamily="2" charset="-18"/>
            </a:endParaRPr>
          </a:p>
          <a:p>
            <a:pPr marL="457200" indent="-457200">
              <a:buAutoNum type="alphaLcParenR"/>
            </a:pPr>
            <a:r>
              <a:rPr lang="hu-HU" sz="2000" dirty="0">
                <a:latin typeface="Montserrat Medium" pitchFamily="2" charset="-18"/>
              </a:rPr>
              <a:t>a természetes személy kérelmező, illetve képviselő </a:t>
            </a:r>
          </a:p>
          <a:p>
            <a:r>
              <a:rPr lang="hu-HU" sz="2000" dirty="0">
                <a:latin typeface="Montserrat Medium" pitchFamily="2" charset="-18"/>
              </a:rPr>
              <a:t>születési helyét és idejét, valamint anyja nevét,</a:t>
            </a:r>
          </a:p>
          <a:p>
            <a:endParaRPr lang="hu-HU" sz="2000" dirty="0">
              <a:latin typeface="Montserrat Medium" pitchFamily="2" charset="-18"/>
            </a:endParaRPr>
          </a:p>
          <a:p>
            <a:r>
              <a:rPr lang="hu-HU" sz="2000" dirty="0">
                <a:latin typeface="Montserrat Medium" pitchFamily="2" charset="-18"/>
              </a:rPr>
              <a:t>b) a c) pont szerinti szervezetektől eltérő, nem természetes személy </a:t>
            </a:r>
          </a:p>
          <a:p>
            <a:r>
              <a:rPr lang="hu-HU" sz="2000" dirty="0">
                <a:latin typeface="Montserrat Medium" pitchFamily="2" charset="-18"/>
              </a:rPr>
              <a:t>kérelmező, illetve képviselő adószámát, és</a:t>
            </a:r>
          </a:p>
          <a:p>
            <a:endParaRPr lang="hu-HU" sz="2000" dirty="0">
              <a:latin typeface="Montserrat Medium" pitchFamily="2" charset="-18"/>
            </a:endParaRPr>
          </a:p>
          <a:p>
            <a:r>
              <a:rPr lang="hu-HU" sz="2000" dirty="0">
                <a:latin typeface="Montserrat Medium" pitchFamily="2" charset="-18"/>
              </a:rPr>
              <a:t>c) a hivatali kapu tárhely használatára kötelezett szervezetek esetén a </a:t>
            </a:r>
          </a:p>
          <a:p>
            <a:r>
              <a:rPr lang="hu-HU" sz="2000" dirty="0">
                <a:latin typeface="Montserrat Medium" pitchFamily="2" charset="-18"/>
              </a:rPr>
              <a:t>hivatali kapu rövid nevét és KRID azonosítóját.</a:t>
            </a:r>
            <a:endParaRPr lang="hu-HU" sz="2000" dirty="0">
              <a:latin typeface="Montserrat Medium" pitchFamily="2" charset="-18"/>
              <a:ea typeface="Calibri" panose="020F0502020204030204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1DFE9E0-3621-7E26-F0D1-A689C5B070FC}"/>
              </a:ext>
            </a:extLst>
          </p:cNvPr>
          <p:cNvSpPr txBox="1"/>
          <p:nvPr/>
        </p:nvSpPr>
        <p:spPr>
          <a:xfrm>
            <a:off x="396815" y="155276"/>
            <a:ext cx="65854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Montserrat Medium" pitchFamily="2" charset="-18"/>
              </a:rPr>
              <a:t>Kapcsolattartás módja – </a:t>
            </a:r>
          </a:p>
          <a:p>
            <a:r>
              <a:rPr lang="hu-HU" sz="4000" dirty="0">
                <a:latin typeface="Montserrat Medium" pitchFamily="2" charset="-18"/>
              </a:rPr>
              <a:t>az iratok kézbesítése</a:t>
            </a:r>
          </a:p>
          <a:p>
            <a:r>
              <a:rPr lang="hu-HU" sz="4000" i="0" dirty="0">
                <a:effectLst/>
                <a:latin typeface="Montserrat Medium" pitchFamily="2" charset="-18"/>
              </a:rPr>
              <a:t>Szt. 45. § (6)</a:t>
            </a:r>
          </a:p>
        </p:txBody>
      </p:sp>
    </p:spTree>
    <p:extLst>
      <p:ext uri="{BB962C8B-B14F-4D97-AF65-F5344CB8AC3E}">
        <p14:creationId xmlns:p14="http://schemas.microsoft.com/office/powerpoint/2010/main" val="117889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3F774F31-E3C8-0881-DA0B-DC5258306DF1}"/>
              </a:ext>
            </a:extLst>
          </p:cNvPr>
          <p:cNvSpPr txBox="1"/>
          <p:nvPr/>
        </p:nvSpPr>
        <p:spPr>
          <a:xfrm>
            <a:off x="601547" y="3237484"/>
            <a:ext cx="8722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Azaz, az említett adatok megadása szükséges feltétele</a:t>
            </a: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az elektronikus kapcsolattartásnak!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FC64714-8285-A339-0A22-C6527AE5065D}"/>
              </a:ext>
            </a:extLst>
          </p:cNvPr>
          <p:cNvSpPr txBox="1"/>
          <p:nvPr/>
        </p:nvSpPr>
        <p:spPr>
          <a:xfrm>
            <a:off x="601547" y="207004"/>
            <a:ext cx="65854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Montserrat Medium" pitchFamily="2" charset="-18"/>
              </a:rPr>
              <a:t>Kapcsolattartás módja – </a:t>
            </a:r>
          </a:p>
          <a:p>
            <a:r>
              <a:rPr lang="hu-HU" sz="4000" dirty="0">
                <a:latin typeface="Montserrat Medium" pitchFamily="2" charset="-18"/>
              </a:rPr>
              <a:t>az iratok kézbesítése</a:t>
            </a:r>
            <a:endParaRPr lang="hu-HU" sz="4000" i="0" dirty="0">
              <a:effectLst/>
              <a:latin typeface="Montserrat Medium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28241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3F774F31-E3C8-0881-DA0B-DC5258306DF1}"/>
              </a:ext>
            </a:extLst>
          </p:cNvPr>
          <p:cNvSpPr txBox="1"/>
          <p:nvPr/>
        </p:nvSpPr>
        <p:spPr>
          <a:xfrm>
            <a:off x="601547" y="1612870"/>
            <a:ext cx="1140087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Amennyiben az ügyfél az elektronikus kapcsolattartáshoz </a:t>
            </a: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szükséges adatait megadja, a Hivatal úgy tekinti, hogy az ügyfél az </a:t>
            </a: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elektronikus kapcsolattartást választotta, azaz elektronikusan </a:t>
            </a: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szeretné a Hivatal által kibocsájtott dokumentumokat megkapni.</a:t>
            </a:r>
          </a:p>
          <a:p>
            <a:endParaRPr lang="hu-HU" sz="2400" dirty="0">
              <a:latin typeface="Montserrat Medium" pitchFamily="2" charset="-18"/>
              <a:ea typeface="Calibri" panose="020F0502020204030204" pitchFamily="34" charset="0"/>
            </a:endParaRP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Azaz, az említett adatok megadását „ráutaló magatartásnak vesszük”</a:t>
            </a: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tehát nem csak szükséges, hanem elégséges feltétele is az elektronikus</a:t>
            </a: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kapcsolattartásnak.</a:t>
            </a: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 </a:t>
            </a: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Amennyiben az ügyfél ennek ellenére a továbbiakban is papír alapon, </a:t>
            </a: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postai úton kívánja megkapni az iratokat, ezt külön, írásban, </a:t>
            </a:r>
          </a:p>
          <a:p>
            <a:r>
              <a:rPr lang="hu-HU" sz="2400" dirty="0">
                <a:latin typeface="Montserrat Medium" pitchFamily="2" charset="-18"/>
                <a:ea typeface="Calibri" panose="020F0502020204030204" pitchFamily="34" charset="0"/>
              </a:rPr>
              <a:t>explicit módon kérnie kell.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FC64714-8285-A339-0A22-C6527AE5065D}"/>
              </a:ext>
            </a:extLst>
          </p:cNvPr>
          <p:cNvSpPr txBox="1"/>
          <p:nvPr/>
        </p:nvSpPr>
        <p:spPr>
          <a:xfrm>
            <a:off x="601547" y="207004"/>
            <a:ext cx="65854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Montserrat Medium" pitchFamily="2" charset="-18"/>
              </a:rPr>
              <a:t>Kapcsolattartás módja – </a:t>
            </a:r>
          </a:p>
          <a:p>
            <a:r>
              <a:rPr lang="hu-HU" sz="4000" dirty="0">
                <a:latin typeface="Montserrat Medium" pitchFamily="2" charset="-18"/>
              </a:rPr>
              <a:t>az iratok kézbesítése</a:t>
            </a:r>
            <a:endParaRPr lang="hu-HU" sz="4000" i="0" dirty="0">
              <a:effectLst/>
              <a:latin typeface="Montserrat Medium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80081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FFCF3C">
      <a:dk1>
        <a:srgbClr val="000000"/>
      </a:dk1>
      <a:lt1>
        <a:srgbClr val="FFFFFF"/>
      </a:lt1>
      <a:dk2>
        <a:srgbClr val="615F5D"/>
      </a:dk2>
      <a:lt2>
        <a:srgbClr val="E7E6E6"/>
      </a:lt2>
      <a:accent1>
        <a:srgbClr val="344C99"/>
      </a:accent1>
      <a:accent2>
        <a:srgbClr val="37A0D7"/>
      </a:accent2>
      <a:accent3>
        <a:srgbClr val="95D378"/>
      </a:accent3>
      <a:accent4>
        <a:srgbClr val="F75858"/>
      </a:accent4>
      <a:accent5>
        <a:srgbClr val="FFCF3B"/>
      </a:accent5>
      <a:accent6>
        <a:srgbClr val="A0DEFF"/>
      </a:accent6>
      <a:hlink>
        <a:srgbClr val="38A0D8"/>
      </a:hlink>
      <a:folHlink>
        <a:srgbClr val="A0DE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TNH_template" id="{FF2CE1D2-E5D4-F24D-B86E-F57E84ACBBCF}" vid="{30614D45-46FF-3D4E-99DB-D5523804E4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Office-téma</Template>
  <TotalTime>1674</TotalTime>
  <Words>733</Words>
  <Application>Microsoft Office PowerPoint</Application>
  <PresentationFormat>Szélesvásznú</PresentationFormat>
  <Paragraphs>176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Fira Sans</vt:lpstr>
      <vt:lpstr>Montserrat</vt:lpstr>
      <vt:lpstr>Montserrat Medium</vt:lpstr>
      <vt:lpstr>Montserrat SemiBold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Matyas M</dc:creator>
  <cp:lastModifiedBy>Filák László Dr.</cp:lastModifiedBy>
  <cp:revision>107</cp:revision>
  <dcterms:created xsi:type="dcterms:W3CDTF">2024-07-26T07:19:46Z</dcterms:created>
  <dcterms:modified xsi:type="dcterms:W3CDTF">2025-10-29T16:02:40Z</dcterms:modified>
</cp:coreProperties>
</file>